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6" r:id="rId2"/>
    <p:sldId id="327" r:id="rId3"/>
    <p:sldId id="273" r:id="rId4"/>
    <p:sldId id="328" r:id="rId5"/>
    <p:sldId id="329" r:id="rId6"/>
    <p:sldId id="330" r:id="rId7"/>
    <p:sldId id="331" r:id="rId8"/>
    <p:sldId id="332" r:id="rId9"/>
    <p:sldId id="348" r:id="rId10"/>
    <p:sldId id="333" r:id="rId11"/>
    <p:sldId id="334" r:id="rId12"/>
    <p:sldId id="335" r:id="rId13"/>
    <p:sldId id="336" r:id="rId14"/>
    <p:sldId id="337" r:id="rId15"/>
    <p:sldId id="338" r:id="rId16"/>
    <p:sldId id="339" r:id="rId17"/>
    <p:sldId id="349" r:id="rId18"/>
    <p:sldId id="350" r:id="rId19"/>
    <p:sldId id="342" r:id="rId20"/>
    <p:sldId id="343" r:id="rId21"/>
    <p:sldId id="344" r:id="rId22"/>
    <p:sldId id="345" r:id="rId23"/>
    <p:sldId id="346" r:id="rId24"/>
    <p:sldId id="34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7570" autoAdjust="0"/>
  </p:normalViewPr>
  <p:slideViewPr>
    <p:cSldViewPr snapToGrid="0">
      <p:cViewPr varScale="1">
        <p:scale>
          <a:sx n="65" d="100"/>
          <a:sy n="65" d="100"/>
        </p:scale>
        <p:origin x="9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5BA6B-4CB6-4EA4-96AB-1F025ED84B7D}" type="datetimeFigureOut">
              <a:rPr lang="en-GB" smtClean="0"/>
              <a:t>09/07/2020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25646-4246-4C98-8B64-4BA2C0E92DAE}" type="slidenum">
              <a:rPr lang="en-GB" smtClean="0"/>
              <a:t>‹#›</a:t>
            </a:fld>
            <a:endParaRPr lang="en-GB"/>
          </a:p>
        </p:txBody>
      </p:sp>
    </p:spTree>
    <p:extLst>
      <p:ext uri="{BB962C8B-B14F-4D97-AF65-F5344CB8AC3E}">
        <p14:creationId xmlns:p14="http://schemas.microsoft.com/office/powerpoint/2010/main" val="4077110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Change Neil and Donna. </a:t>
            </a:r>
          </a:p>
        </p:txBody>
      </p:sp>
      <p:sp>
        <p:nvSpPr>
          <p:cNvPr id="4" name="Slide Number Placeholder 3"/>
          <p:cNvSpPr>
            <a:spLocks noGrp="1"/>
          </p:cNvSpPr>
          <p:nvPr>
            <p:ph type="sldNum" sz="quarter" idx="5"/>
          </p:nvPr>
        </p:nvSpPr>
        <p:spPr/>
        <p:txBody>
          <a:bodyPr/>
          <a:lstStyle/>
          <a:p>
            <a:fld id="{C7225646-4246-4C98-8B64-4BA2C0E92DAE}" type="slidenum">
              <a:rPr lang="en-GB" smtClean="0"/>
              <a:t>3</a:t>
            </a:fld>
            <a:endParaRPr lang="en-GB"/>
          </a:p>
        </p:txBody>
      </p:sp>
    </p:spTree>
    <p:extLst>
      <p:ext uri="{BB962C8B-B14F-4D97-AF65-F5344CB8AC3E}">
        <p14:creationId xmlns:p14="http://schemas.microsoft.com/office/powerpoint/2010/main" val="4119946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225646-4246-4C98-8B64-4BA2C0E92DAE}" type="slidenum">
              <a:rPr lang="en-GB" smtClean="0"/>
              <a:t>21</a:t>
            </a:fld>
            <a:endParaRPr lang="en-GB"/>
          </a:p>
        </p:txBody>
      </p:sp>
    </p:spTree>
    <p:extLst>
      <p:ext uri="{BB962C8B-B14F-4D97-AF65-F5344CB8AC3E}">
        <p14:creationId xmlns:p14="http://schemas.microsoft.com/office/powerpoint/2010/main" val="79639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Punctuality</a:t>
            </a:r>
          </a:p>
        </p:txBody>
      </p:sp>
      <p:sp>
        <p:nvSpPr>
          <p:cNvPr id="4" name="Slide Number Placeholder 3"/>
          <p:cNvSpPr>
            <a:spLocks noGrp="1"/>
          </p:cNvSpPr>
          <p:nvPr>
            <p:ph type="sldNum" sz="quarter" idx="5"/>
          </p:nvPr>
        </p:nvSpPr>
        <p:spPr/>
        <p:txBody>
          <a:bodyPr/>
          <a:lstStyle/>
          <a:p>
            <a:fld id="{C7225646-4246-4C98-8B64-4BA2C0E92DAE}" type="slidenum">
              <a:rPr lang="en-GB" smtClean="0"/>
              <a:t>4</a:t>
            </a:fld>
            <a:endParaRPr lang="en-GB"/>
          </a:p>
        </p:txBody>
      </p:sp>
    </p:spTree>
    <p:extLst>
      <p:ext uri="{BB962C8B-B14F-4D97-AF65-F5344CB8AC3E}">
        <p14:creationId xmlns:p14="http://schemas.microsoft.com/office/powerpoint/2010/main" val="1492067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Punctuality</a:t>
            </a:r>
          </a:p>
        </p:txBody>
      </p:sp>
      <p:sp>
        <p:nvSpPr>
          <p:cNvPr id="4" name="Slide Number Placeholder 3"/>
          <p:cNvSpPr>
            <a:spLocks noGrp="1"/>
          </p:cNvSpPr>
          <p:nvPr>
            <p:ph type="sldNum" sz="quarter" idx="5"/>
          </p:nvPr>
        </p:nvSpPr>
        <p:spPr/>
        <p:txBody>
          <a:bodyPr/>
          <a:lstStyle/>
          <a:p>
            <a:fld id="{C7225646-4246-4C98-8B64-4BA2C0E92DAE}" type="slidenum">
              <a:rPr lang="en-GB" smtClean="0"/>
              <a:t>5</a:t>
            </a:fld>
            <a:endParaRPr lang="en-GB"/>
          </a:p>
        </p:txBody>
      </p:sp>
    </p:spTree>
    <p:extLst>
      <p:ext uri="{BB962C8B-B14F-4D97-AF65-F5344CB8AC3E}">
        <p14:creationId xmlns:p14="http://schemas.microsoft.com/office/powerpoint/2010/main" val="3847086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225646-4246-4C98-8B64-4BA2C0E92DAE}" type="slidenum">
              <a:rPr lang="en-GB" smtClean="0"/>
              <a:t>6</a:t>
            </a:fld>
            <a:endParaRPr lang="en-GB"/>
          </a:p>
        </p:txBody>
      </p:sp>
    </p:spTree>
    <p:extLst>
      <p:ext uri="{BB962C8B-B14F-4D97-AF65-F5344CB8AC3E}">
        <p14:creationId xmlns:p14="http://schemas.microsoft.com/office/powerpoint/2010/main" val="373822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Punctuality</a:t>
            </a:r>
          </a:p>
        </p:txBody>
      </p:sp>
      <p:sp>
        <p:nvSpPr>
          <p:cNvPr id="4" name="Slide Number Placeholder 3"/>
          <p:cNvSpPr>
            <a:spLocks noGrp="1"/>
          </p:cNvSpPr>
          <p:nvPr>
            <p:ph type="sldNum" sz="quarter" idx="5"/>
          </p:nvPr>
        </p:nvSpPr>
        <p:spPr/>
        <p:txBody>
          <a:bodyPr/>
          <a:lstStyle/>
          <a:p>
            <a:fld id="{C7225646-4246-4C98-8B64-4BA2C0E92DAE}" type="slidenum">
              <a:rPr lang="en-GB" smtClean="0"/>
              <a:t>8</a:t>
            </a:fld>
            <a:endParaRPr lang="en-GB"/>
          </a:p>
        </p:txBody>
      </p:sp>
    </p:spTree>
    <p:extLst>
      <p:ext uri="{BB962C8B-B14F-4D97-AF65-F5344CB8AC3E}">
        <p14:creationId xmlns:p14="http://schemas.microsoft.com/office/powerpoint/2010/main" val="3676266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Punctuality</a:t>
            </a:r>
          </a:p>
        </p:txBody>
      </p:sp>
      <p:sp>
        <p:nvSpPr>
          <p:cNvPr id="4" name="Slide Number Placeholder 3"/>
          <p:cNvSpPr>
            <a:spLocks noGrp="1"/>
          </p:cNvSpPr>
          <p:nvPr>
            <p:ph type="sldNum" sz="quarter" idx="5"/>
          </p:nvPr>
        </p:nvSpPr>
        <p:spPr/>
        <p:txBody>
          <a:bodyPr/>
          <a:lstStyle/>
          <a:p>
            <a:fld id="{C7225646-4246-4C98-8B64-4BA2C0E92DAE}" type="slidenum">
              <a:rPr lang="en-GB" smtClean="0"/>
              <a:t>9</a:t>
            </a:fld>
            <a:endParaRPr lang="en-GB"/>
          </a:p>
        </p:txBody>
      </p:sp>
    </p:spTree>
    <p:extLst>
      <p:ext uri="{BB962C8B-B14F-4D97-AF65-F5344CB8AC3E}">
        <p14:creationId xmlns:p14="http://schemas.microsoft.com/office/powerpoint/2010/main" val="1957151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Punctuality</a:t>
            </a:r>
          </a:p>
        </p:txBody>
      </p:sp>
      <p:sp>
        <p:nvSpPr>
          <p:cNvPr id="4" name="Slide Number Placeholder 3"/>
          <p:cNvSpPr>
            <a:spLocks noGrp="1"/>
          </p:cNvSpPr>
          <p:nvPr>
            <p:ph type="sldNum" sz="quarter" idx="5"/>
          </p:nvPr>
        </p:nvSpPr>
        <p:spPr/>
        <p:txBody>
          <a:bodyPr/>
          <a:lstStyle/>
          <a:p>
            <a:fld id="{C7225646-4246-4C98-8B64-4BA2C0E92DAE}" type="slidenum">
              <a:rPr lang="en-GB" smtClean="0"/>
              <a:t>10</a:t>
            </a:fld>
            <a:endParaRPr lang="en-GB"/>
          </a:p>
        </p:txBody>
      </p:sp>
    </p:spTree>
    <p:extLst>
      <p:ext uri="{BB962C8B-B14F-4D97-AF65-F5344CB8AC3E}">
        <p14:creationId xmlns:p14="http://schemas.microsoft.com/office/powerpoint/2010/main" val="3507811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225646-4246-4C98-8B64-4BA2C0E92DAE}" type="slidenum">
              <a:rPr lang="en-GB" smtClean="0"/>
              <a:t>19</a:t>
            </a:fld>
            <a:endParaRPr lang="en-GB"/>
          </a:p>
        </p:txBody>
      </p:sp>
    </p:spTree>
    <p:extLst>
      <p:ext uri="{BB962C8B-B14F-4D97-AF65-F5344CB8AC3E}">
        <p14:creationId xmlns:p14="http://schemas.microsoft.com/office/powerpoint/2010/main" val="339312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225646-4246-4C98-8B64-4BA2C0E92DAE}" type="slidenum">
              <a:rPr lang="en-GB" smtClean="0"/>
              <a:t>20</a:t>
            </a:fld>
            <a:endParaRPr lang="en-GB"/>
          </a:p>
        </p:txBody>
      </p:sp>
    </p:spTree>
    <p:extLst>
      <p:ext uri="{BB962C8B-B14F-4D97-AF65-F5344CB8AC3E}">
        <p14:creationId xmlns:p14="http://schemas.microsoft.com/office/powerpoint/2010/main" val="2916168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CFB373-0D02-410B-A3BB-18F918E8B5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5D36D3CC-DC48-4B0F-96DD-C570C71F7A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BBB8D02C-EDAC-4B5B-9BA8-B054D00A0595}"/>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5" name="Footer Placeholder 4">
            <a:extLst>
              <a:ext uri="{FF2B5EF4-FFF2-40B4-BE49-F238E27FC236}">
                <a16:creationId xmlns:a16="http://schemas.microsoft.com/office/drawing/2014/main" xmlns="" id="{0BD92100-3D09-4B4B-B1F8-E927FB60A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562E29A-3950-4A75-8FCD-3BF302B4699B}"/>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82769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18606-EE73-4118-AFB6-EA6B5DBB91F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926089D-0499-4321-A6A6-D7C230F942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7B1FDE4-9FDA-4E0C-8FAC-7E27C04C8A95}"/>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5" name="Footer Placeholder 4">
            <a:extLst>
              <a:ext uri="{FF2B5EF4-FFF2-40B4-BE49-F238E27FC236}">
                <a16:creationId xmlns:a16="http://schemas.microsoft.com/office/drawing/2014/main" xmlns="" id="{FFE1BB5C-510D-4165-AC57-2A631FF3FE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0B4C20C-BD45-4921-BEA2-EE87EDDC2ABF}"/>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3398128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C9DFB4-486F-4C02-AF7F-7E462C71A8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34AEF4A-26F2-4A15-8F24-8A5852C84C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DF4DC7B-E778-40FC-9414-98E54094ED1B}"/>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5" name="Footer Placeholder 4">
            <a:extLst>
              <a:ext uri="{FF2B5EF4-FFF2-40B4-BE49-F238E27FC236}">
                <a16:creationId xmlns:a16="http://schemas.microsoft.com/office/drawing/2014/main" xmlns="" id="{6D86DB19-3B44-4D8A-B33B-EF4E01529E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6B51736-CA27-4876-8FF3-EB188CA79B62}"/>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2700480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CD1D66-23F2-4EF1-8F90-CABC15EDCD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A0CFDAC-0F36-4717-A7AE-A251D4EAD4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D90D899-1378-4ED5-A286-AF9295607F31}"/>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5" name="Footer Placeholder 4">
            <a:extLst>
              <a:ext uri="{FF2B5EF4-FFF2-40B4-BE49-F238E27FC236}">
                <a16:creationId xmlns:a16="http://schemas.microsoft.com/office/drawing/2014/main" xmlns="" id="{2299A3D2-2E67-42A0-A0BA-9BFE2A8856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5AA9E2A-C5DC-42DE-B771-9A9157571074}"/>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249860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E051F5-6C42-47C6-BAC7-8B928ADF74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1E597C32-8614-4636-9919-9F5F39F3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F70BAEF-E554-419B-B133-1AE53624345B}"/>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5" name="Footer Placeholder 4">
            <a:extLst>
              <a:ext uri="{FF2B5EF4-FFF2-40B4-BE49-F238E27FC236}">
                <a16:creationId xmlns:a16="http://schemas.microsoft.com/office/drawing/2014/main" xmlns="" id="{D6EE4F7A-B4E6-4881-98F4-7BE33ABC66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E11CF85-11F4-43C2-AB05-271FDF5269EA}"/>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632832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D6DC7D-81C8-4033-92CF-B7C1CA1CD8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F82CD7E-D4BB-4088-AC49-5F8CED3A5B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90F44785-DA17-43F1-8439-6C9461D6D1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20636C65-9951-4F17-BE2A-FCF43777B4DD}"/>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6" name="Footer Placeholder 5">
            <a:extLst>
              <a:ext uri="{FF2B5EF4-FFF2-40B4-BE49-F238E27FC236}">
                <a16:creationId xmlns:a16="http://schemas.microsoft.com/office/drawing/2014/main" xmlns="" id="{C0D14C4E-577F-4D9A-B0BD-4C23A541A4E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4B32FA5C-0285-47C1-AD37-B12BFC593B7C}"/>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405071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920DD-DC84-462A-B6C9-1C4D3CF8DD4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D70AE57-E79C-4A22-9C9D-08E350944E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79F95C3-1408-496F-A1D3-B410EB446C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83A12C64-8AE9-466B-8353-A383984A2F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E7233E2-D718-4A5C-ADD6-057DDE27DA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F22AEC2-6C80-401C-A597-A5631D3D53BB}"/>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8" name="Footer Placeholder 7">
            <a:extLst>
              <a:ext uri="{FF2B5EF4-FFF2-40B4-BE49-F238E27FC236}">
                <a16:creationId xmlns:a16="http://schemas.microsoft.com/office/drawing/2014/main" xmlns="" id="{0B16E877-7DC5-4D93-AAA6-A8E631A4407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215D373-8BD6-4BEE-8CB5-5980D28F4364}"/>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80794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31048-A683-4258-B452-C9C6CEA716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F89D8BB1-9D07-408E-9988-08A68A7B20AB}"/>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4" name="Footer Placeholder 3">
            <a:extLst>
              <a:ext uri="{FF2B5EF4-FFF2-40B4-BE49-F238E27FC236}">
                <a16:creationId xmlns:a16="http://schemas.microsoft.com/office/drawing/2014/main" xmlns="" id="{3FEC0DD2-9067-487F-9A2C-933CEC399C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37F6814-7BCF-4D85-889F-49D2CA0F3836}"/>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3736813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D184E21-C19F-4D28-80FC-1C7980AD53A8}"/>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3" name="Footer Placeholder 2">
            <a:extLst>
              <a:ext uri="{FF2B5EF4-FFF2-40B4-BE49-F238E27FC236}">
                <a16:creationId xmlns:a16="http://schemas.microsoft.com/office/drawing/2014/main" xmlns="" id="{B9A14B84-6FC6-42D1-8498-CB7A7182E2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A69C68F-E078-460A-954A-6A49BD2EBF40}"/>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374074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3E4EE6-70EB-4AA7-B033-CEC5F4C78D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481A81D-BE6E-4B45-9DD3-0E372A43AB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746CB27-B3E6-4A9D-A9FC-C52BAD6A46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3D1D6DF-D55C-4574-A227-4B0A9BCFF8A4}"/>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6" name="Footer Placeholder 5">
            <a:extLst>
              <a:ext uri="{FF2B5EF4-FFF2-40B4-BE49-F238E27FC236}">
                <a16:creationId xmlns:a16="http://schemas.microsoft.com/office/drawing/2014/main" xmlns="" id="{E8DFB189-F3D3-47E0-B649-E8C6EAF91B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80210BA-BEC6-43F1-BAEB-6F60F102DDE7}"/>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3943971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32F319-35C0-4854-A082-5A6992BA19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62C5F8C-F441-48A6-B14D-DEE1C99CD7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517FDF6B-83D0-4621-9BED-9880145110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F91134C-6AB4-4A20-8C54-7E7BDA6EB9F2}"/>
              </a:ext>
            </a:extLst>
          </p:cNvPr>
          <p:cNvSpPr>
            <a:spLocks noGrp="1"/>
          </p:cNvSpPr>
          <p:nvPr>
            <p:ph type="dt" sz="half" idx="10"/>
          </p:nvPr>
        </p:nvSpPr>
        <p:spPr/>
        <p:txBody>
          <a:bodyPr/>
          <a:lstStyle/>
          <a:p>
            <a:fld id="{C0FB23D9-E94B-4681-9B54-47D2CA3CB663}" type="datetimeFigureOut">
              <a:rPr lang="en-GB" smtClean="0"/>
              <a:t>09/07/2020</a:t>
            </a:fld>
            <a:endParaRPr lang="en-GB"/>
          </a:p>
        </p:txBody>
      </p:sp>
      <p:sp>
        <p:nvSpPr>
          <p:cNvPr id="6" name="Footer Placeholder 5">
            <a:extLst>
              <a:ext uri="{FF2B5EF4-FFF2-40B4-BE49-F238E27FC236}">
                <a16:creationId xmlns:a16="http://schemas.microsoft.com/office/drawing/2014/main" xmlns="" id="{56FE6A66-68A7-4EEC-81A2-6F7E6C4552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60D3157-981B-477A-A1E2-E437ED752D2E}"/>
              </a:ext>
            </a:extLst>
          </p:cNvPr>
          <p:cNvSpPr>
            <a:spLocks noGrp="1"/>
          </p:cNvSpPr>
          <p:nvPr>
            <p:ph type="sldNum" sz="quarter" idx="12"/>
          </p:nvPr>
        </p:nvSpPr>
        <p:spPr/>
        <p:txBody>
          <a:bodyPr/>
          <a:lstStyle/>
          <a:p>
            <a:fld id="{DC8555CC-F613-4FAE-932F-AC4B1E4090AC}" type="slidenum">
              <a:rPr lang="en-GB" smtClean="0"/>
              <a:t>‹#›</a:t>
            </a:fld>
            <a:endParaRPr lang="en-GB"/>
          </a:p>
        </p:txBody>
      </p:sp>
    </p:spTree>
    <p:extLst>
      <p:ext uri="{BB962C8B-B14F-4D97-AF65-F5344CB8AC3E}">
        <p14:creationId xmlns:p14="http://schemas.microsoft.com/office/powerpoint/2010/main" val="391852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0F90C52-D5F0-46AA-BF31-E46F00557F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5ED5A99-A6D3-4AC0-8A23-98326C7FE7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E2A156D-AA70-40FB-A0B5-F759926064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FB23D9-E94B-4681-9B54-47D2CA3CB663}" type="datetimeFigureOut">
              <a:rPr lang="en-GB" smtClean="0"/>
              <a:t>09/07/2020</a:t>
            </a:fld>
            <a:endParaRPr lang="en-GB"/>
          </a:p>
        </p:txBody>
      </p:sp>
      <p:sp>
        <p:nvSpPr>
          <p:cNvPr id="5" name="Footer Placeholder 4">
            <a:extLst>
              <a:ext uri="{FF2B5EF4-FFF2-40B4-BE49-F238E27FC236}">
                <a16:creationId xmlns:a16="http://schemas.microsoft.com/office/drawing/2014/main" xmlns="" id="{55287BC9-13F7-4112-8597-D20BF2034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CEF2C09F-8DB3-42D4-8A48-AD464D4175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8555CC-F613-4FAE-932F-AC4B1E4090AC}" type="slidenum">
              <a:rPr lang="en-GB" smtClean="0"/>
              <a:t>‹#›</a:t>
            </a:fld>
            <a:endParaRPr lang="en-GB"/>
          </a:p>
        </p:txBody>
      </p:sp>
    </p:spTree>
    <p:extLst>
      <p:ext uri="{BB962C8B-B14F-4D97-AF65-F5344CB8AC3E}">
        <p14:creationId xmlns:p14="http://schemas.microsoft.com/office/powerpoint/2010/main" val="389878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tqea.attrust.org.uk/wp-content/uploads/2020/06/20-Mobile-Phones-Use.pdf"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643468" y="3320859"/>
            <a:ext cx="4666470" cy="207633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Virtual Tutor Evening</a:t>
            </a:r>
          </a:p>
        </p:txBody>
      </p:sp>
      <p:sp>
        <p:nvSpPr>
          <p:cNvPr id="5" name="Subtitle 4">
            <a:extLst>
              <a:ext uri="{FF2B5EF4-FFF2-40B4-BE49-F238E27FC236}">
                <a16:creationId xmlns:a16="http://schemas.microsoft.com/office/drawing/2014/main" xmlns="" id="{A487CF42-0E6F-4110-B476-53FAFA79DE75}"/>
              </a:ext>
            </a:extLst>
          </p:cNvPr>
          <p:cNvSpPr>
            <a:spLocks noGrp="1"/>
          </p:cNvSpPr>
          <p:nvPr>
            <p:ph type="subTitle" idx="1"/>
          </p:nvPr>
        </p:nvSpPr>
        <p:spPr>
          <a:xfrm>
            <a:off x="643467" y="2348680"/>
            <a:ext cx="4823883" cy="972180"/>
          </a:xfrm>
        </p:spPr>
        <p:txBody>
          <a:bodyPr vert="horz" lIns="91440" tIns="45720" rIns="91440" bIns="45720" rtlCol="0" anchor="b">
            <a:normAutofit/>
          </a:bodyPr>
          <a:lstStyle/>
          <a:p>
            <a:pPr algn="l"/>
            <a:r>
              <a:rPr lang="en-US" sz="2000" b="1" dirty="0"/>
              <a:t>Thursday 9</a:t>
            </a:r>
            <a:r>
              <a:rPr lang="en-US" sz="2000" b="1" baseline="30000" dirty="0"/>
              <a:t>th</a:t>
            </a:r>
            <a:r>
              <a:rPr lang="en-US" sz="2000" b="1" dirty="0"/>
              <a:t> July 2020</a:t>
            </a:r>
          </a:p>
        </p:txBody>
      </p:sp>
      <p:pic>
        <p:nvPicPr>
          <p:cNvPr id="6" name="Picture 5">
            <a:extLst>
              <a:ext uri="{FF2B5EF4-FFF2-40B4-BE49-F238E27FC236}">
                <a16:creationId xmlns:a16="http://schemas.microsoft.com/office/drawing/2014/main" xmlns="" id="{66CA4D59-F2FA-4430-9C34-707AD561F75F}"/>
              </a:ext>
            </a:extLst>
          </p:cNvPr>
          <p:cNvPicPr>
            <a:picLocks noChangeAspect="1"/>
          </p:cNvPicPr>
          <p:nvPr/>
        </p:nvPicPr>
        <p:blipFill rotWithShape="1">
          <a:blip r:embed="rId2"/>
          <a:srcRect l="3610" r="12573" b="1"/>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239509059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3">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8303674" cy="774063"/>
          </a:xfrm>
        </p:spPr>
        <p:txBody>
          <a:bodyPr vert="horz" lIns="91440" tIns="45720" rIns="91440" bIns="45720" rtlCol="0" anchor="t">
            <a:normAutofit fontScale="90000"/>
          </a:bodyPr>
          <a:lstStyle/>
          <a:p>
            <a:pPr algn="l"/>
            <a:r>
              <a:rPr lang="en-US" sz="4800" b="1" dirty="0">
                <a:effectLst>
                  <a:outerShdw blurRad="38100" dist="38100" dir="2700000" algn="tl">
                    <a:srgbClr val="000000">
                      <a:alpha val="43137"/>
                    </a:srgbClr>
                  </a:outerShdw>
                </a:effectLst>
              </a:rPr>
              <a:t>My </a:t>
            </a:r>
            <a:r>
              <a:rPr lang="en-US" sz="4800" b="1" dirty="0" smtClean="0">
                <a:effectLst>
                  <a:outerShdw blurRad="38100" dist="38100" dir="2700000" algn="tl">
                    <a:srgbClr val="000000">
                      <a:alpha val="43137"/>
                    </a:srgbClr>
                  </a:outerShdw>
                </a:effectLst>
              </a:rPr>
              <a:t>Expectations – morning routine. </a:t>
            </a:r>
            <a:endParaRPr lang="en-US" sz="4800" b="1"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xmlns="" id="{F1D561E0-AC5F-4B73-9A1B-6D0B1412B760}"/>
              </a:ext>
            </a:extLst>
          </p:cNvPr>
          <p:cNvSpPr txBox="1"/>
          <p:nvPr/>
        </p:nvSpPr>
        <p:spPr>
          <a:xfrm>
            <a:off x="636223" y="1187289"/>
            <a:ext cx="10964538" cy="5539978"/>
          </a:xfrm>
          <a:prstGeom prst="rect">
            <a:avLst/>
          </a:prstGeom>
          <a:noFill/>
        </p:spPr>
        <p:txBody>
          <a:bodyPr wrap="square">
            <a:spAutoFit/>
          </a:bodyPr>
          <a:lstStyle/>
          <a:p>
            <a:pPr marL="342900" lvl="0" indent="-342900" fontAlgn="base">
              <a:spcAft>
                <a:spcPts val="0"/>
              </a:spcAft>
              <a:buFont typeface="Symbol" panose="05050102010706020507" pitchFamily="18" charset="2"/>
              <a:buChar char=""/>
            </a:pPr>
            <a:r>
              <a:rPr lang="en-GB" sz="28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Arrive to tutor time on time and with the correct equipment</a:t>
            </a:r>
          </a:p>
          <a:p>
            <a:pPr marL="342900" indent="-342900" fontAlgn="base">
              <a:buFont typeface="Symbol" panose="05050102010706020507" pitchFamily="18" charset="2"/>
              <a:buChar char=""/>
            </a:pPr>
            <a:r>
              <a:rPr lang="en-GB" sz="2800" b="1"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Enter the classroom in silence and stand behind your allocated chair</a:t>
            </a:r>
            <a:endParaRPr lang="en-GB" sz="2800" b="1" dirty="0">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endParaRPr>
          </a:p>
          <a:p>
            <a:pPr marL="342900" indent="-342900" fontAlgn="base">
              <a:buFont typeface="Symbol" panose="05050102010706020507" pitchFamily="18" charset="2"/>
              <a:buChar char=""/>
            </a:pPr>
            <a:r>
              <a:rPr lang="en-GB" sz="2800" b="1"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Quietly place your equipment for learning on your desk (pencil case, exercise book, student planner, reading book)</a:t>
            </a:r>
          </a:p>
          <a:p>
            <a:pPr marL="342900" indent="-342900" fontAlgn="base">
              <a:buFont typeface="Symbol" panose="05050102010706020507" pitchFamily="18" charset="2"/>
              <a:buChar char=""/>
            </a:pPr>
            <a:r>
              <a:rPr lang="en-GB" sz="2800" b="1"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rPr>
              <a:t>At the end of tutor time s</a:t>
            </a:r>
            <a:r>
              <a:rPr lang="en-GB" sz="2800" b="1" dirty="0">
                <a:solidFill>
                  <a:srgbClr val="000000"/>
                </a:solidFill>
                <a:effectLst>
                  <a:outerShdw blurRad="38100" dist="38100" dir="2700000" algn="tl">
                    <a:srgbClr val="000000">
                      <a:alpha val="43137"/>
                    </a:srgbClr>
                  </a:outerShdw>
                </a:effectLst>
                <a:latin typeface="+mj-lt"/>
                <a:ea typeface="Calibri" panose="020F0502020204030204" pitchFamily="34" charset="0"/>
                <a:cs typeface="Calibri" panose="020F0502020204030204" pitchFamily="34" charset="0"/>
              </a:rPr>
              <a:t>tand behind your desk and chair in silence</a:t>
            </a:r>
            <a:endParaRPr lang="en-GB" sz="2800" b="1" dirty="0">
              <a:effectLst>
                <a:outerShdw blurRad="38100" dist="38100" dir="2700000" algn="tl">
                  <a:srgbClr val="000000">
                    <a:alpha val="43137"/>
                  </a:srgbClr>
                </a:outerShdw>
              </a:effectLst>
              <a:latin typeface="+mj-lt"/>
              <a:ea typeface="Calibri" panose="020F0502020204030204" pitchFamily="34" charset="0"/>
              <a:cs typeface="Calibri" panose="020F0502020204030204" pitchFamily="34" charset="0"/>
            </a:endParaRPr>
          </a:p>
          <a:p>
            <a:pPr marL="342900" indent="-342900" fontAlgn="base">
              <a:buFont typeface="Symbol" panose="05050102010706020507" pitchFamily="18" charset="2"/>
              <a:buChar char=""/>
            </a:pPr>
            <a:r>
              <a:rPr lang="en-GB" sz="2800" b="1" dirty="0">
                <a:solidFill>
                  <a:srgbClr val="000000"/>
                </a:solidFill>
                <a:effectLst>
                  <a:outerShdw blurRad="38100" dist="38100" dir="2700000" algn="tl">
                    <a:srgbClr val="000000">
                      <a:alpha val="43137"/>
                    </a:srgbClr>
                  </a:outerShdw>
                </a:effectLst>
                <a:latin typeface="+mj-lt"/>
                <a:ea typeface="Calibri" panose="020F0502020204030204" pitchFamily="34" charset="0"/>
                <a:cs typeface="Calibri" panose="020F0502020204030204" pitchFamily="34" charset="0"/>
              </a:rPr>
              <a:t>Move quietly and calmly to your next lesson</a:t>
            </a:r>
            <a:endParaRPr lang="en-GB" sz="2800" b="1" dirty="0">
              <a:effectLst>
                <a:outerShdw blurRad="38100" dist="38100" dir="2700000" algn="tl">
                  <a:srgbClr val="000000">
                    <a:alpha val="43137"/>
                  </a:srgbClr>
                </a:outerShdw>
              </a:effectLst>
              <a:latin typeface="+mj-lt"/>
              <a:ea typeface="Calibri" panose="020F0502020204030204" pitchFamily="34" charset="0"/>
              <a:cs typeface="Calibri" panose="020F0502020204030204" pitchFamily="34" charset="0"/>
            </a:endParaRPr>
          </a:p>
          <a:p>
            <a:pPr fontAlgn="base"/>
            <a:endParaRPr lang="en-GB" sz="2800" b="1" dirty="0">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endParaRPr>
          </a:p>
          <a:p>
            <a:pPr fontAlgn="base"/>
            <a:endParaRPr lang="en-GB" sz="2800" b="1" dirty="0">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endParaRPr>
          </a:p>
          <a:p>
            <a:pPr marL="342900" lvl="0" indent="-342900" fontAlgn="base">
              <a:spcAft>
                <a:spcPts val="0"/>
              </a:spcAft>
              <a:buFont typeface="Symbol" panose="05050102010706020507" pitchFamily="18" charset="2"/>
              <a:buChar char=""/>
            </a:pPr>
            <a:r>
              <a:rPr lang="en-GB" sz="28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Be polite and well mannered</a:t>
            </a:r>
          </a:p>
          <a:p>
            <a:pPr marL="342900" lvl="0" indent="-342900" fontAlgn="base">
              <a:spcAft>
                <a:spcPts val="0"/>
              </a:spcAft>
              <a:buFont typeface="Symbol" panose="05050102010706020507" pitchFamily="18" charset="2"/>
              <a:buChar char=""/>
            </a:pPr>
            <a:r>
              <a:rPr lang="en-GB" sz="28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Be friendly and kind to all</a:t>
            </a:r>
          </a:p>
          <a:p>
            <a:pPr marL="342900" lvl="0" indent="-342900" fontAlgn="base">
              <a:spcAft>
                <a:spcPts val="0"/>
              </a:spcAft>
              <a:buFont typeface="Symbol" panose="05050102010706020507" pitchFamily="18" charset="2"/>
              <a:buChar char=""/>
            </a:pPr>
            <a:r>
              <a:rPr lang="en-GB" sz="2800" b="1" dirty="0">
                <a:effectLst>
                  <a:outerShdw blurRad="38100" dist="38100" dir="2700000" algn="tl">
                    <a:srgbClr val="000000">
                      <a:alpha val="43137"/>
                    </a:srgbClr>
                  </a:outerShdw>
                </a:effectLst>
                <a:latin typeface="+mj-lt"/>
                <a:ea typeface="Calibri" panose="020F0502020204030204" pitchFamily="34" charset="0"/>
                <a:cs typeface="Times New Roman" panose="02020603050405020304" pitchFamily="18" charset="0"/>
              </a:rPr>
              <a:t>Make a conscious effort to get along with others</a:t>
            </a:r>
          </a:p>
          <a:p>
            <a:pPr marL="342900" lvl="0" indent="-342900" fontAlgn="base">
              <a:spcAft>
                <a:spcPts val="0"/>
              </a:spcAft>
              <a:buFont typeface="Symbol" panose="05050102010706020507" pitchFamily="18" charset="2"/>
              <a:buChar char=""/>
            </a:pPr>
            <a:r>
              <a:rPr lang="en-GB" sz="2800" b="1"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Times New Roman" panose="02020603050405020304" pitchFamily="18" charset="0"/>
              </a:rPr>
              <a:t>Represent the tutor group in a positive way</a:t>
            </a:r>
            <a:endParaRPr lang="en-GB" sz="2800" b="1" dirty="0">
              <a:solidFill>
                <a:srgbClr val="000000"/>
              </a:solidFill>
              <a:effectLst>
                <a:outerShdw blurRad="38100" dist="38100" dir="2700000" algn="tl">
                  <a:srgbClr val="000000">
                    <a:alpha val="43137"/>
                  </a:srgbClr>
                </a:outerShdw>
              </a:effectLst>
              <a:latin typeface="+mj-lt"/>
              <a:ea typeface="Times New Roman" panose="02020603050405020304" pitchFamily="18" charset="0"/>
              <a:cs typeface="Calibri" panose="020F0502020204030204" pitchFamily="34" charset="0"/>
            </a:endParaRPr>
          </a:p>
          <a:p>
            <a:endParaRPr lang="en-GB" sz="2000" dirty="0"/>
          </a:p>
        </p:txBody>
      </p:sp>
    </p:spTree>
    <p:extLst>
      <p:ext uri="{BB962C8B-B14F-4D97-AF65-F5344CB8AC3E}">
        <p14:creationId xmlns:p14="http://schemas.microsoft.com/office/powerpoint/2010/main" val="3274157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0" y="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Uniform. </a:t>
            </a:r>
          </a:p>
        </p:txBody>
      </p:sp>
      <p:sp>
        <p:nvSpPr>
          <p:cNvPr id="6" name="Title 3">
            <a:extLst>
              <a:ext uri="{FF2B5EF4-FFF2-40B4-BE49-F238E27FC236}">
                <a16:creationId xmlns:a16="http://schemas.microsoft.com/office/drawing/2014/main" xmlns="" id="{C50F35D8-A67C-4CBB-BA68-AED76629C69A}"/>
              </a:ext>
            </a:extLst>
          </p:cNvPr>
          <p:cNvSpPr txBox="1">
            <a:spLocks/>
          </p:cNvSpPr>
          <p:nvPr/>
        </p:nvSpPr>
        <p:spPr>
          <a:xfrm>
            <a:off x="206145" y="1584854"/>
            <a:ext cx="11469020" cy="44846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600" b="1" dirty="0">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xmlns="" id="{528AB2F2-57EC-4A7D-9213-1BDD93E47104}"/>
              </a:ext>
            </a:extLst>
          </p:cNvPr>
          <p:cNvSpPr txBox="1"/>
          <p:nvPr/>
        </p:nvSpPr>
        <p:spPr>
          <a:xfrm>
            <a:off x="535504" y="1335098"/>
            <a:ext cx="10810301" cy="4185761"/>
          </a:xfrm>
          <a:prstGeom prst="rect">
            <a:avLst/>
          </a:prstGeom>
          <a:noFill/>
        </p:spPr>
        <p:txBody>
          <a:bodyPr wrap="square">
            <a:spAutoFit/>
          </a:bodyPr>
          <a:lstStyle/>
          <a:p>
            <a:pPr marL="342900" indent="-342900">
              <a:buFont typeface="Arial" panose="020B0604020202020204" pitchFamily="34" charset="0"/>
              <a:buChar char="•"/>
            </a:pPr>
            <a:r>
              <a:rPr lang="en-GB" sz="2800" b="1" dirty="0">
                <a:effectLst>
                  <a:outerShdw blurRad="38100" dist="38100" dir="2700000" algn="tl">
                    <a:srgbClr val="000000">
                      <a:alpha val="43137"/>
                    </a:srgbClr>
                  </a:outerShdw>
                </a:effectLst>
                <a:latin typeface="+mj-lt"/>
              </a:rPr>
              <a:t>Our Uniform demonstrates </a:t>
            </a:r>
            <a:r>
              <a:rPr lang="en-GB" sz="2800" b="1" u="sng" dirty="0">
                <a:effectLst>
                  <a:outerShdw blurRad="38100" dist="38100" dir="2700000" algn="tl">
                    <a:srgbClr val="000000">
                      <a:alpha val="43137"/>
                    </a:srgbClr>
                  </a:outerShdw>
                </a:effectLst>
                <a:latin typeface="+mj-lt"/>
              </a:rPr>
              <a:t>PRIDE</a:t>
            </a:r>
            <a:r>
              <a:rPr lang="en-GB" sz="2800" b="1" dirty="0">
                <a:effectLst>
                  <a:outerShdw blurRad="38100" dist="38100" dir="2700000" algn="tl">
                    <a:srgbClr val="000000">
                      <a:alpha val="43137"/>
                    </a:srgbClr>
                  </a:outerShdw>
                </a:effectLst>
                <a:latin typeface="+mj-lt"/>
              </a:rPr>
              <a:t> in the Academy and the Community</a:t>
            </a:r>
          </a:p>
          <a:p>
            <a:pPr marL="342900" indent="-342900">
              <a:buFont typeface="Arial" panose="020B0604020202020204" pitchFamily="34" charset="0"/>
              <a:buChar char="•"/>
            </a:pPr>
            <a:r>
              <a:rPr lang="en-GB" sz="2800" b="1" dirty="0">
                <a:effectLst>
                  <a:outerShdw blurRad="38100" dist="38100" dir="2700000" algn="tl">
                    <a:srgbClr val="000000">
                      <a:alpha val="43137"/>
                    </a:srgbClr>
                  </a:outerShdw>
                </a:effectLst>
                <a:latin typeface="+mj-lt"/>
              </a:rPr>
              <a:t>All students </a:t>
            </a:r>
            <a:r>
              <a:rPr lang="en-GB" sz="2800" b="1" u="sng" dirty="0">
                <a:effectLst>
                  <a:outerShdw blurRad="38100" dist="38100" dir="2700000" algn="tl">
                    <a:srgbClr val="000000">
                      <a:alpha val="43137"/>
                    </a:srgbClr>
                  </a:outerShdw>
                </a:effectLst>
                <a:latin typeface="+mj-lt"/>
              </a:rPr>
              <a:t>without exception </a:t>
            </a:r>
            <a:r>
              <a:rPr lang="en-GB" sz="2800" b="1" dirty="0">
                <a:effectLst>
                  <a:outerShdw blurRad="38100" dist="38100" dir="2700000" algn="tl">
                    <a:srgbClr val="000000">
                      <a:alpha val="43137"/>
                    </a:srgbClr>
                  </a:outerShdw>
                </a:effectLst>
                <a:latin typeface="+mj-lt"/>
              </a:rPr>
              <a:t>must adhere to this uniform policy in every respect.</a:t>
            </a:r>
          </a:p>
          <a:p>
            <a:pPr marL="342900" indent="-342900">
              <a:buFont typeface="Arial" panose="020B0604020202020204" pitchFamily="34" charset="0"/>
              <a:buChar char="•"/>
            </a:pPr>
            <a:r>
              <a:rPr lang="en-GB" sz="2800" b="1" dirty="0">
                <a:effectLst>
                  <a:outerShdw blurRad="38100" dist="38100" dir="2700000" algn="tl">
                    <a:srgbClr val="000000">
                      <a:alpha val="43137"/>
                    </a:srgbClr>
                  </a:outerShdw>
                </a:effectLst>
                <a:latin typeface="+mj-lt"/>
              </a:rPr>
              <a:t>Uniform checks will be conducted from when students arrive at the academy in the morning, during tutor time and throughout the academy day. </a:t>
            </a:r>
          </a:p>
          <a:p>
            <a:pPr marL="342900" indent="-342900">
              <a:buFont typeface="Arial" panose="020B0604020202020204" pitchFamily="34" charset="0"/>
              <a:buChar char="•"/>
            </a:pPr>
            <a:r>
              <a:rPr lang="en-GB" sz="2800" b="1" dirty="0">
                <a:effectLst>
                  <a:outerShdw blurRad="38100" dist="38100" dir="2700000" algn="tl">
                    <a:srgbClr val="000000">
                      <a:alpha val="43137"/>
                    </a:srgbClr>
                  </a:outerShdw>
                </a:effectLst>
                <a:latin typeface="+mj-lt"/>
              </a:rPr>
              <a:t>Behaviour Steps will be put in place for uniform infringements</a:t>
            </a:r>
          </a:p>
          <a:p>
            <a:pPr marL="342900" indent="-342900">
              <a:buFont typeface="Arial" panose="020B0604020202020204" pitchFamily="34" charset="0"/>
              <a:buChar char="•"/>
            </a:pPr>
            <a:r>
              <a:rPr lang="en-GB" sz="2800" b="1" dirty="0">
                <a:effectLst>
                  <a:outerShdw blurRad="38100" dist="38100" dir="2700000" algn="tl">
                    <a:srgbClr val="000000">
                      <a:alpha val="43137"/>
                    </a:srgbClr>
                  </a:outerShdw>
                </a:effectLst>
                <a:latin typeface="+mj-lt"/>
              </a:rPr>
              <a:t>Every child must come to school with a bag and their equipment</a:t>
            </a:r>
          </a:p>
          <a:p>
            <a:pPr lvl="1"/>
            <a:endParaRPr lang="en-GB" sz="2400" b="1" dirty="0">
              <a:effectLst>
                <a:outerShdw blurRad="38100" dist="38100" dir="2700000" algn="tl">
                  <a:srgbClr val="000000">
                    <a:alpha val="43137"/>
                  </a:srgbClr>
                </a:outerShdw>
              </a:effectLst>
              <a:latin typeface="+mj-lt"/>
            </a:endParaRPr>
          </a:p>
          <a:p>
            <a:pPr lvl="1"/>
            <a:endParaRPr lang="en-GB" dirty="0"/>
          </a:p>
        </p:txBody>
      </p:sp>
    </p:spTree>
    <p:extLst>
      <p:ext uri="{BB962C8B-B14F-4D97-AF65-F5344CB8AC3E}">
        <p14:creationId xmlns:p14="http://schemas.microsoft.com/office/powerpoint/2010/main" val="2707149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Uniform. </a:t>
            </a:r>
          </a:p>
        </p:txBody>
      </p:sp>
      <p:pic>
        <p:nvPicPr>
          <p:cNvPr id="5" name="Picture 4">
            <a:extLst>
              <a:ext uri="{FF2B5EF4-FFF2-40B4-BE49-F238E27FC236}">
                <a16:creationId xmlns:a16="http://schemas.microsoft.com/office/drawing/2014/main" xmlns="" id="{862B0959-4BB2-4C03-9795-C369A992755F}"/>
              </a:ext>
            </a:extLst>
          </p:cNvPr>
          <p:cNvPicPr>
            <a:picLocks noChangeAspect="1"/>
          </p:cNvPicPr>
          <p:nvPr/>
        </p:nvPicPr>
        <p:blipFill>
          <a:blip r:embed="rId3"/>
          <a:stretch>
            <a:fillRect/>
          </a:stretch>
        </p:blipFill>
        <p:spPr>
          <a:xfrm>
            <a:off x="643466" y="1505549"/>
            <a:ext cx="10905066" cy="4825490"/>
          </a:xfrm>
          <a:prstGeom prst="rect">
            <a:avLst/>
          </a:prstGeom>
          <a:ln>
            <a:solidFill>
              <a:schemeClr val="tx1"/>
            </a:solidFill>
          </a:ln>
        </p:spPr>
      </p:pic>
    </p:spTree>
    <p:extLst>
      <p:ext uri="{BB962C8B-B14F-4D97-AF65-F5344CB8AC3E}">
        <p14:creationId xmlns:p14="http://schemas.microsoft.com/office/powerpoint/2010/main" val="790839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Uniform. </a:t>
            </a:r>
          </a:p>
        </p:txBody>
      </p:sp>
      <p:pic>
        <p:nvPicPr>
          <p:cNvPr id="6" name="Picture 5">
            <a:extLst>
              <a:ext uri="{FF2B5EF4-FFF2-40B4-BE49-F238E27FC236}">
                <a16:creationId xmlns:a16="http://schemas.microsoft.com/office/drawing/2014/main" xmlns="" id="{ACF3EB47-DC73-4E71-8581-792F48BD8EA5}"/>
              </a:ext>
            </a:extLst>
          </p:cNvPr>
          <p:cNvPicPr>
            <a:picLocks noChangeAspect="1"/>
          </p:cNvPicPr>
          <p:nvPr/>
        </p:nvPicPr>
        <p:blipFill>
          <a:blip r:embed="rId3"/>
          <a:stretch>
            <a:fillRect/>
          </a:stretch>
        </p:blipFill>
        <p:spPr>
          <a:xfrm rot="20892155">
            <a:off x="532522" y="1154720"/>
            <a:ext cx="4909845" cy="3699969"/>
          </a:xfrm>
          <a:prstGeom prst="rect">
            <a:avLst/>
          </a:prstGeom>
        </p:spPr>
      </p:pic>
      <p:pic>
        <p:nvPicPr>
          <p:cNvPr id="7" name="Picture 6">
            <a:extLst>
              <a:ext uri="{FF2B5EF4-FFF2-40B4-BE49-F238E27FC236}">
                <a16:creationId xmlns:a16="http://schemas.microsoft.com/office/drawing/2014/main" xmlns="" id="{EA79EECC-32A7-416B-A277-09BC4E181DBC}"/>
              </a:ext>
            </a:extLst>
          </p:cNvPr>
          <p:cNvPicPr>
            <a:picLocks noChangeAspect="1"/>
          </p:cNvPicPr>
          <p:nvPr/>
        </p:nvPicPr>
        <p:blipFill>
          <a:blip r:embed="rId4"/>
          <a:stretch>
            <a:fillRect/>
          </a:stretch>
        </p:blipFill>
        <p:spPr>
          <a:xfrm rot="519042">
            <a:off x="6207540" y="586427"/>
            <a:ext cx="5314961" cy="3495554"/>
          </a:xfrm>
          <a:prstGeom prst="rect">
            <a:avLst/>
          </a:prstGeom>
        </p:spPr>
      </p:pic>
      <p:pic>
        <p:nvPicPr>
          <p:cNvPr id="8" name="Picture 7">
            <a:extLst>
              <a:ext uri="{FF2B5EF4-FFF2-40B4-BE49-F238E27FC236}">
                <a16:creationId xmlns:a16="http://schemas.microsoft.com/office/drawing/2014/main" xmlns="" id="{DB1AB3D8-6959-4EA3-92F3-21E005488BFC}"/>
              </a:ext>
            </a:extLst>
          </p:cNvPr>
          <p:cNvPicPr>
            <a:picLocks noChangeAspect="1"/>
          </p:cNvPicPr>
          <p:nvPr/>
        </p:nvPicPr>
        <p:blipFill>
          <a:blip r:embed="rId5"/>
          <a:stretch>
            <a:fillRect/>
          </a:stretch>
        </p:blipFill>
        <p:spPr>
          <a:xfrm>
            <a:off x="4575026" y="4664816"/>
            <a:ext cx="6397775" cy="2049773"/>
          </a:xfrm>
          <a:prstGeom prst="rect">
            <a:avLst/>
          </a:prstGeom>
        </p:spPr>
      </p:pic>
    </p:spTree>
    <p:extLst>
      <p:ext uri="{BB962C8B-B14F-4D97-AF65-F5344CB8AC3E}">
        <p14:creationId xmlns:p14="http://schemas.microsoft.com/office/powerpoint/2010/main" val="36162708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Uniform. </a:t>
            </a:r>
          </a:p>
        </p:txBody>
      </p:sp>
      <p:sp>
        <p:nvSpPr>
          <p:cNvPr id="6" name="Title 3">
            <a:extLst>
              <a:ext uri="{FF2B5EF4-FFF2-40B4-BE49-F238E27FC236}">
                <a16:creationId xmlns:a16="http://schemas.microsoft.com/office/drawing/2014/main" xmlns="" id="{C50F35D8-A67C-4CBB-BA68-AED76629C69A}"/>
              </a:ext>
            </a:extLst>
          </p:cNvPr>
          <p:cNvSpPr txBox="1">
            <a:spLocks/>
          </p:cNvSpPr>
          <p:nvPr/>
        </p:nvSpPr>
        <p:spPr>
          <a:xfrm>
            <a:off x="206145" y="1584854"/>
            <a:ext cx="11469020" cy="4484641"/>
          </a:xfrm>
          <a:prstGeom prst="rect">
            <a:avLst/>
          </a:prstGeom>
        </p:spPr>
        <p:txBody>
          <a:bodyPr vert="horz" lIns="91440" tIns="45720" rIns="91440" bIns="45720" rtlCol="0" anchor="t">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800" b="1" dirty="0">
                <a:effectLst>
                  <a:outerShdw blurRad="38100" dist="38100" dir="2700000" algn="tl">
                    <a:srgbClr val="000000">
                      <a:alpha val="43137"/>
                    </a:srgbClr>
                  </a:outerShdw>
                </a:effectLst>
              </a:rPr>
              <a:t>Our uniform policy can be found on the transition section of our website: </a:t>
            </a:r>
          </a:p>
          <a:p>
            <a:pPr algn="l"/>
            <a:endParaRPr lang="en-US" sz="4800" b="1" dirty="0">
              <a:effectLst>
                <a:outerShdw blurRad="38100" dist="38100" dir="2700000" algn="tl">
                  <a:srgbClr val="000000">
                    <a:alpha val="43137"/>
                  </a:srgbClr>
                </a:outerShdw>
              </a:effectLst>
            </a:endParaRPr>
          </a:p>
          <a:p>
            <a:pPr algn="l"/>
            <a:r>
              <a:rPr lang="en-GB" sz="4800" dirty="0">
                <a:hlinkClick r:id="rId3"/>
              </a:rPr>
              <a:t>https://tqea.attrust.org.uk/academy-life/transition-2020/</a:t>
            </a:r>
            <a:endParaRPr lang="en-GB" sz="4800" dirty="0"/>
          </a:p>
          <a:p>
            <a:pPr algn="l"/>
            <a:endParaRPr lang="en-GB" sz="4800" dirty="0"/>
          </a:p>
          <a:p>
            <a:pPr algn="l"/>
            <a:r>
              <a:rPr lang="en-US" sz="4800" b="1" dirty="0">
                <a:effectLst>
                  <a:outerShdw blurRad="38100" dist="38100" dir="2700000" algn="tl">
                    <a:srgbClr val="000000">
                      <a:alpha val="43137"/>
                    </a:srgbClr>
                  </a:outerShdw>
                </a:effectLst>
              </a:rPr>
              <a:t>This year we </a:t>
            </a:r>
            <a:r>
              <a:rPr lang="en-US" sz="4800" u="sng" dirty="0">
                <a:effectLst>
                  <a:outerShdw blurRad="38100" dist="38100" dir="2700000" algn="tl">
                    <a:srgbClr val="000000">
                      <a:alpha val="43137"/>
                    </a:srgbClr>
                  </a:outerShdw>
                </a:effectLst>
              </a:rPr>
              <a:t>will not </a:t>
            </a:r>
            <a:r>
              <a:rPr lang="en-US" sz="4800" b="1" dirty="0">
                <a:effectLst>
                  <a:outerShdw blurRad="38100" dist="38100" dir="2700000" algn="tl">
                    <a:srgbClr val="000000">
                      <a:alpha val="43137"/>
                    </a:srgbClr>
                  </a:outerShdw>
                </a:effectLst>
              </a:rPr>
              <a:t>be holding our annual uniform shop. Instead, uniform needs to be purchased online using the following link:</a:t>
            </a:r>
          </a:p>
          <a:p>
            <a:pPr algn="l"/>
            <a:endParaRPr lang="en-US" sz="4800" b="1" dirty="0">
              <a:effectLst>
                <a:outerShdw blurRad="38100" dist="38100" dir="2700000" algn="tl">
                  <a:srgbClr val="000000">
                    <a:alpha val="43137"/>
                  </a:srgbClr>
                </a:outerShdw>
              </a:effectLst>
            </a:endParaRPr>
          </a:p>
          <a:p>
            <a:pPr algn="l"/>
            <a:r>
              <a:rPr lang="en-GB" sz="4600" u="sng" dirty="0">
                <a:hlinkClick r:id="rId3"/>
              </a:rPr>
              <a:t>http://www.yourschoolwear.co.uk/queen-elizabeth-academy-196-c.asp</a:t>
            </a:r>
            <a:endParaRPr lang="en-GB" sz="4600" u="sng" dirty="0"/>
          </a:p>
          <a:p>
            <a:pPr algn="l"/>
            <a:endParaRPr lang="en-GB" sz="4600" b="1" u="sng" dirty="0">
              <a:effectLst>
                <a:outerShdw blurRad="38100" dist="38100" dir="2700000" algn="tl">
                  <a:srgbClr val="000000">
                    <a:alpha val="43137"/>
                  </a:srgbClr>
                </a:outerShdw>
              </a:effectLst>
            </a:endParaRPr>
          </a:p>
          <a:p>
            <a:pPr algn="l"/>
            <a:r>
              <a:rPr lang="en-US" sz="4600" b="1" dirty="0">
                <a:effectLst>
                  <a:outerShdw blurRad="38100" dist="38100" dir="2700000" algn="tl">
                    <a:srgbClr val="000000">
                      <a:alpha val="43137"/>
                    </a:srgbClr>
                  </a:outerShdw>
                </a:effectLst>
              </a:rPr>
              <a:t>If you require additional financial support with the purchasing of uniform then please email </a:t>
            </a:r>
            <a:r>
              <a:rPr lang="en-US" sz="4600" b="1" dirty="0" err="1">
                <a:effectLst>
                  <a:outerShdw blurRad="38100" dist="38100" dir="2700000" algn="tl">
                    <a:srgbClr val="000000">
                      <a:alpha val="43137"/>
                    </a:srgbClr>
                  </a:outerShdw>
                </a:effectLst>
              </a:rPr>
              <a:t>Mr</a:t>
            </a:r>
            <a:r>
              <a:rPr lang="en-US" sz="4600" b="1" dirty="0">
                <a:effectLst>
                  <a:outerShdw blurRad="38100" dist="38100" dir="2700000" algn="tl">
                    <a:srgbClr val="000000">
                      <a:alpha val="43137"/>
                    </a:srgbClr>
                  </a:outerShdw>
                </a:effectLst>
              </a:rPr>
              <a:t> Cope (</a:t>
            </a:r>
            <a:r>
              <a:rPr lang="en-US" sz="4600" b="1" dirty="0">
                <a:effectLst>
                  <a:outerShdw blurRad="38100" dist="38100" dir="2700000" algn="tl">
                    <a:srgbClr val="000000">
                      <a:alpha val="43137"/>
                    </a:srgbClr>
                  </a:outerShdw>
                </a:effectLst>
                <a:hlinkClick r:id="rId3"/>
              </a:rPr>
              <a:t>j.cope@tqea.org.uk</a:t>
            </a:r>
            <a:r>
              <a:rPr lang="en-US" sz="4600" b="1" dirty="0">
                <a:effectLst>
                  <a:outerShdw blurRad="38100" dist="38100" dir="2700000" algn="tl">
                    <a:srgbClr val="000000">
                      <a:alpha val="43137"/>
                    </a:srgbClr>
                  </a:outerShdw>
                </a:effectLst>
              </a:rPr>
              <a:t>) for further information on how we can help with this. Financial support will need to be requested </a:t>
            </a:r>
            <a:r>
              <a:rPr lang="en-US" sz="4600" dirty="0">
                <a:effectLst>
                  <a:outerShdw blurRad="38100" dist="38100" dir="2700000" algn="tl">
                    <a:srgbClr val="000000">
                      <a:alpha val="43137"/>
                    </a:srgbClr>
                  </a:outerShdw>
                </a:effectLst>
              </a:rPr>
              <a:t>BEFORE</a:t>
            </a:r>
            <a:r>
              <a:rPr lang="en-US" sz="4600" b="1" dirty="0">
                <a:effectLst>
                  <a:outerShdw blurRad="38100" dist="38100" dir="2700000" algn="tl">
                    <a:srgbClr val="000000">
                      <a:alpha val="43137"/>
                    </a:srgbClr>
                  </a:outerShdw>
                </a:effectLst>
              </a:rPr>
              <a:t> 3.00pm on Friday 10</a:t>
            </a:r>
            <a:r>
              <a:rPr lang="en-US" sz="4600" b="1" baseline="30000" dirty="0">
                <a:effectLst>
                  <a:outerShdw blurRad="38100" dist="38100" dir="2700000" algn="tl">
                    <a:srgbClr val="000000">
                      <a:alpha val="43137"/>
                    </a:srgbClr>
                  </a:outerShdw>
                </a:effectLst>
              </a:rPr>
              <a:t>th</a:t>
            </a:r>
            <a:r>
              <a:rPr lang="en-US" sz="4600" b="1" dirty="0">
                <a:effectLst>
                  <a:outerShdw blurRad="38100" dist="38100" dir="2700000" algn="tl">
                    <a:srgbClr val="000000">
                      <a:alpha val="43137"/>
                    </a:srgbClr>
                  </a:outerShdw>
                </a:effectLst>
              </a:rPr>
              <a:t> July.</a:t>
            </a:r>
          </a:p>
        </p:txBody>
      </p:sp>
    </p:spTree>
    <p:extLst>
      <p:ext uri="{BB962C8B-B14F-4D97-AF65-F5344CB8AC3E}">
        <p14:creationId xmlns:p14="http://schemas.microsoft.com/office/powerpoint/2010/main" val="2662854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0" y="-31"/>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Equipment. </a:t>
            </a:r>
          </a:p>
        </p:txBody>
      </p:sp>
      <p:pic>
        <p:nvPicPr>
          <p:cNvPr id="3" name="Picture 2">
            <a:extLst>
              <a:ext uri="{FF2B5EF4-FFF2-40B4-BE49-F238E27FC236}">
                <a16:creationId xmlns:a16="http://schemas.microsoft.com/office/drawing/2014/main" xmlns="" id="{2AE9B697-AAF6-4D90-B3CF-972B83AA70BE}"/>
              </a:ext>
            </a:extLst>
          </p:cNvPr>
          <p:cNvPicPr>
            <a:picLocks noChangeAspect="1"/>
          </p:cNvPicPr>
          <p:nvPr/>
        </p:nvPicPr>
        <p:blipFill rotWithShape="1">
          <a:blip r:embed="rId3"/>
          <a:srcRect l="28288" t="28948" r="30288" b="25081"/>
          <a:stretch/>
        </p:blipFill>
        <p:spPr>
          <a:xfrm>
            <a:off x="502358" y="1659988"/>
            <a:ext cx="7192172" cy="4487594"/>
          </a:xfrm>
          <a:prstGeom prst="rect">
            <a:avLst/>
          </a:prstGeom>
          <a:ln w="38100">
            <a:solidFill>
              <a:schemeClr val="tx1"/>
            </a:solidFill>
          </a:ln>
        </p:spPr>
      </p:pic>
      <p:cxnSp>
        <p:nvCxnSpPr>
          <p:cNvPr id="6" name="Straight Arrow Connector 5">
            <a:extLst>
              <a:ext uri="{FF2B5EF4-FFF2-40B4-BE49-F238E27FC236}">
                <a16:creationId xmlns:a16="http://schemas.microsoft.com/office/drawing/2014/main" xmlns="" id="{01E3DEAF-0FAD-4A91-BE8E-A277139CA23D}"/>
              </a:ext>
            </a:extLst>
          </p:cNvPr>
          <p:cNvCxnSpPr>
            <a:cxnSpLocks/>
          </p:cNvCxnSpPr>
          <p:nvPr/>
        </p:nvCxnSpPr>
        <p:spPr>
          <a:xfrm flipV="1">
            <a:off x="6427304" y="902015"/>
            <a:ext cx="1458578" cy="207972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xmlns="" id="{40F2536A-6BDC-4E0A-B4B3-4FD241E2DCB7}"/>
              </a:ext>
            </a:extLst>
          </p:cNvPr>
          <p:cNvSpPr/>
          <p:nvPr/>
        </p:nvSpPr>
        <p:spPr>
          <a:xfrm>
            <a:off x="7580247" y="269615"/>
            <a:ext cx="1934817" cy="495530"/>
          </a:xfrm>
          <a:prstGeom prst="roundRect">
            <a:avLst/>
          </a:prstGeom>
          <a:solidFill>
            <a:srgbClr val="00206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These will be issued in September.</a:t>
            </a:r>
          </a:p>
        </p:txBody>
      </p:sp>
      <p:sp>
        <p:nvSpPr>
          <p:cNvPr id="9" name="Title 3">
            <a:extLst>
              <a:ext uri="{FF2B5EF4-FFF2-40B4-BE49-F238E27FC236}">
                <a16:creationId xmlns:a16="http://schemas.microsoft.com/office/drawing/2014/main" xmlns="" id="{2D53AE7E-F0C4-4BE5-AF65-44A6ACA0F098}"/>
              </a:ext>
            </a:extLst>
          </p:cNvPr>
          <p:cNvSpPr txBox="1">
            <a:spLocks/>
          </p:cNvSpPr>
          <p:nvPr/>
        </p:nvSpPr>
        <p:spPr>
          <a:xfrm>
            <a:off x="8101213" y="2232550"/>
            <a:ext cx="3684104" cy="44846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effectLst>
                  <a:outerShdw blurRad="38100" dist="38100" dir="2700000" algn="tl">
                    <a:srgbClr val="000000">
                      <a:alpha val="43137"/>
                    </a:srgbClr>
                  </a:outerShdw>
                </a:effectLst>
              </a:rPr>
              <a:t>We also run an equipment shop in school should you require additional equipment throughout the day. </a:t>
            </a:r>
          </a:p>
        </p:txBody>
      </p:sp>
      <p:pic>
        <p:nvPicPr>
          <p:cNvPr id="8" name="Picture 7">
            <a:extLst>
              <a:ext uri="{FF2B5EF4-FFF2-40B4-BE49-F238E27FC236}">
                <a16:creationId xmlns:a16="http://schemas.microsoft.com/office/drawing/2014/main" xmlns="" id="{2543C19E-87AD-49BE-A9F6-4E9F91FC8BAB}"/>
              </a:ext>
            </a:extLst>
          </p:cNvPr>
          <p:cNvPicPr>
            <a:picLocks noChangeAspect="1"/>
          </p:cNvPicPr>
          <p:nvPr/>
        </p:nvPicPr>
        <p:blipFill rotWithShape="1">
          <a:blip r:embed="rId4"/>
          <a:srcRect l="36250" t="36276" r="37337" b="56495"/>
          <a:stretch/>
        </p:blipFill>
        <p:spPr>
          <a:xfrm>
            <a:off x="3670850" y="459493"/>
            <a:ext cx="3220278" cy="495530"/>
          </a:xfrm>
          <a:prstGeom prst="rect">
            <a:avLst/>
          </a:prstGeom>
          <a:ln w="28575">
            <a:solidFill>
              <a:schemeClr val="tx1"/>
            </a:solidFill>
          </a:ln>
        </p:spPr>
      </p:pic>
      <p:cxnSp>
        <p:nvCxnSpPr>
          <p:cNvPr id="12" name="Straight Arrow Connector 11">
            <a:extLst>
              <a:ext uri="{FF2B5EF4-FFF2-40B4-BE49-F238E27FC236}">
                <a16:creationId xmlns:a16="http://schemas.microsoft.com/office/drawing/2014/main" xmlns="" id="{AA8CB19B-C56C-4AA9-8E83-44D1D0148ECE}"/>
              </a:ext>
            </a:extLst>
          </p:cNvPr>
          <p:cNvCxnSpPr>
            <a:cxnSpLocks/>
          </p:cNvCxnSpPr>
          <p:nvPr/>
        </p:nvCxnSpPr>
        <p:spPr>
          <a:xfrm flipV="1">
            <a:off x="5280989" y="1117531"/>
            <a:ext cx="165847" cy="124307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xmlns="" id="{1607BBE3-C74F-40D1-B805-BF6A9E1F695F}"/>
              </a:ext>
            </a:extLst>
          </p:cNvPr>
          <p:cNvPicPr>
            <a:picLocks noChangeAspect="1"/>
          </p:cNvPicPr>
          <p:nvPr/>
        </p:nvPicPr>
        <p:blipFill rotWithShape="1">
          <a:blip r:embed="rId5"/>
          <a:srcRect l="24728" t="45892" r="25489" b="11613"/>
          <a:stretch/>
        </p:blipFill>
        <p:spPr>
          <a:xfrm>
            <a:off x="7080424" y="4166327"/>
            <a:ext cx="4868340" cy="2336464"/>
          </a:xfrm>
          <a:prstGeom prst="rect">
            <a:avLst/>
          </a:prstGeom>
          <a:ln w="38100">
            <a:solidFill>
              <a:schemeClr val="tx1"/>
            </a:solidFill>
          </a:ln>
        </p:spPr>
      </p:pic>
    </p:spTree>
    <p:extLst>
      <p:ext uri="{BB962C8B-B14F-4D97-AF65-F5344CB8AC3E}">
        <p14:creationId xmlns:p14="http://schemas.microsoft.com/office/powerpoint/2010/main" val="809705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Attendance</a:t>
            </a:r>
          </a:p>
        </p:txBody>
      </p:sp>
      <p:sp>
        <p:nvSpPr>
          <p:cNvPr id="5" name="Title 3">
            <a:extLst>
              <a:ext uri="{FF2B5EF4-FFF2-40B4-BE49-F238E27FC236}">
                <a16:creationId xmlns:a16="http://schemas.microsoft.com/office/drawing/2014/main" xmlns="" id="{C0998931-2598-43B2-883B-F17DFCD182E4}"/>
              </a:ext>
            </a:extLst>
          </p:cNvPr>
          <p:cNvSpPr txBox="1">
            <a:spLocks/>
          </p:cNvSpPr>
          <p:nvPr/>
        </p:nvSpPr>
        <p:spPr>
          <a:xfrm>
            <a:off x="206145" y="980661"/>
            <a:ext cx="11779710" cy="4155219"/>
          </a:xfrm>
          <a:prstGeom prst="rect">
            <a:avLst/>
          </a:prstGeom>
          <a:solidFill>
            <a:schemeClr val="bg1"/>
          </a:solidFill>
          <a:ln>
            <a:solidFill>
              <a:schemeClr val="accent5">
                <a:lumMod val="50000"/>
              </a:schemeClr>
            </a:solidFill>
          </a:ln>
        </p:spPr>
        <p:txBody>
          <a:bodyPr vert="horz" lIns="91440" tIns="45720" rIns="91440" bIns="45720" rtlCol="0" anchor="t">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dirty="0"/>
          </a:p>
          <a:p>
            <a:pPr algn="l"/>
            <a:r>
              <a:rPr lang="en-US" dirty="0"/>
              <a:t>- We are following Government guidelines of all pupils in </a:t>
            </a:r>
            <a:r>
              <a:rPr lang="en-US" b="1" dirty="0"/>
              <a:t>full time from September.</a:t>
            </a:r>
          </a:p>
          <a:p>
            <a:pPr algn="l"/>
            <a:r>
              <a:rPr lang="en-US" dirty="0"/>
              <a:t>- We are a fining school and will be taking legal action in line with the </a:t>
            </a:r>
            <a:r>
              <a:rPr lang="en-US" b="1" dirty="0"/>
              <a:t>Government policy on non-attendance from September.</a:t>
            </a:r>
          </a:p>
          <a:p>
            <a:pPr algn="l"/>
            <a:r>
              <a:rPr lang="en-US" dirty="0"/>
              <a:t>- We will be having a significant rewards structure purely for attendance so that all pupils will be able to have in school experiences and gift card prizes for excellent attendance. </a:t>
            </a:r>
          </a:p>
          <a:p>
            <a:pPr algn="l"/>
            <a:r>
              <a:rPr lang="en-US" dirty="0"/>
              <a:t>- Parents should contact the school and work with us if there are any significant barriers that are preventing attendance either in the short or longer term.</a:t>
            </a:r>
          </a:p>
        </p:txBody>
      </p:sp>
      <p:sp>
        <p:nvSpPr>
          <p:cNvPr id="6" name="Title 3">
            <a:extLst>
              <a:ext uri="{FF2B5EF4-FFF2-40B4-BE49-F238E27FC236}">
                <a16:creationId xmlns:a16="http://schemas.microsoft.com/office/drawing/2014/main" xmlns="" id="{2686A569-7A0E-4CF3-83CF-A2365D64887A}"/>
              </a:ext>
            </a:extLst>
          </p:cNvPr>
          <p:cNvSpPr txBox="1">
            <a:spLocks/>
          </p:cNvSpPr>
          <p:nvPr/>
        </p:nvSpPr>
        <p:spPr>
          <a:xfrm>
            <a:off x="206144" y="5390158"/>
            <a:ext cx="11779709" cy="974361"/>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b="1" dirty="0">
                <a:effectLst>
                  <a:outerShdw blurRad="38100" dist="38100" dir="2700000" algn="tl">
                    <a:srgbClr val="000000">
                      <a:alpha val="43137"/>
                    </a:srgbClr>
                  </a:outerShdw>
                </a:effectLst>
              </a:rPr>
              <a:t>Our attendance policy can be found on the website using the link below. Any questions on child attendance should be emailed to Mrs Gibson (</a:t>
            </a:r>
            <a:r>
              <a:rPr lang="en-GB" sz="2400" b="1" dirty="0">
                <a:effectLst>
                  <a:outerShdw blurRad="38100" dist="38100" dir="2700000" algn="tl">
                    <a:srgbClr val="000000">
                      <a:alpha val="43137"/>
                    </a:srgbClr>
                  </a:outerShdw>
                </a:effectLst>
                <a:hlinkClick r:id="rId3"/>
              </a:rPr>
              <a:t>b.Gibson@tqea.org.uk</a:t>
            </a:r>
            <a:r>
              <a:rPr lang="en-GB" sz="2400" b="1" dirty="0">
                <a:effectLst>
                  <a:outerShdw blurRad="38100" dist="38100" dir="2700000" algn="tl">
                    <a:srgbClr val="000000">
                      <a:alpha val="43137"/>
                    </a:srgbClr>
                  </a:outerShdw>
                </a:effectLst>
              </a:rPr>
              <a:t>)</a:t>
            </a:r>
          </a:p>
          <a:p>
            <a:endParaRPr lang="en-GB" sz="2400" b="1" dirty="0">
              <a:effectLst>
                <a:outerShdw blurRad="38100" dist="38100" dir="2700000" algn="tl">
                  <a:srgbClr val="000000">
                    <a:alpha val="43137"/>
                  </a:srgbClr>
                </a:outerShdw>
              </a:effectLst>
            </a:endParaRPr>
          </a:p>
          <a:p>
            <a:r>
              <a:rPr lang="en-GB" sz="2400" dirty="0">
                <a:hlinkClick r:id="rId3"/>
              </a:rPr>
              <a:t>https://tqea.attrust.org.uk/academy-life/transition-2020/</a:t>
            </a:r>
            <a:endParaRPr lang="en-GB" sz="2400" b="1" dirty="0">
              <a:effectLst>
                <a:outerShdw blurRad="38100" dist="38100" dir="2700000" algn="tl">
                  <a:srgbClr val="000000">
                    <a:alpha val="43137"/>
                  </a:srgbClr>
                </a:outerShdw>
              </a:effectLst>
            </a:endParaRPr>
          </a:p>
          <a:p>
            <a:endParaRPr lang="en-US" sz="2400" b="1" dirty="0">
              <a:effectLst>
                <a:outerShdw blurRad="38100" dist="38100" dir="2700000" algn="tl">
                  <a:srgbClr val="000000">
                    <a:alpha val="43137"/>
                  </a:srgbClr>
                </a:outerShdw>
              </a:effectLst>
            </a:endParaRPr>
          </a:p>
          <a:p>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28638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 xmlns:a16="http://schemas.microsoft.com/office/drawing/2014/main" id="{D772F121-9DB4-4A08-BB58-BA41B72876FB}"/>
              </a:ext>
            </a:extLst>
          </p:cNvPr>
          <p:cNvPicPr>
            <a:picLocks noChangeAspect="1"/>
          </p:cNvPicPr>
          <p:nvPr/>
        </p:nvPicPr>
        <p:blipFill rotWithShape="1">
          <a:blip r:embed="rId2">
            <a:alphaModFix amt="35000"/>
          </a:blip>
          <a:srcRect t="17322" b="17099"/>
          <a:stretch/>
        </p:blipFill>
        <p:spPr>
          <a:xfrm>
            <a:off x="-1" y="-30"/>
            <a:ext cx="12192000" cy="6855958"/>
          </a:xfrm>
          <a:prstGeom prst="rect">
            <a:avLst/>
          </a:prstGeom>
        </p:spPr>
      </p:pic>
      <p:sp>
        <p:nvSpPr>
          <p:cNvPr id="4" name="Title 3">
            <a:extLst>
              <a:ext uri="{FF2B5EF4-FFF2-40B4-BE49-F238E27FC236}">
                <a16:creationId xmlns="" xmlns:a16="http://schemas.microsoft.com/office/drawing/2014/main"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fontScale="90000"/>
          </a:bodyPr>
          <a:lstStyle/>
          <a:p>
            <a:pPr algn="l"/>
            <a:r>
              <a:rPr lang="en-US" sz="4800" b="1" dirty="0">
                <a:effectLst>
                  <a:outerShdw blurRad="38100" dist="38100" dir="2700000" algn="tl">
                    <a:srgbClr val="000000">
                      <a:alpha val="43137"/>
                    </a:srgbClr>
                  </a:outerShdw>
                </a:effectLst>
              </a:rPr>
              <a:t>Use of Mobile Phones. </a:t>
            </a:r>
          </a:p>
        </p:txBody>
      </p:sp>
      <p:pic>
        <p:nvPicPr>
          <p:cNvPr id="2" name="Picture 1">
            <a:extLst>
              <a:ext uri="{FF2B5EF4-FFF2-40B4-BE49-F238E27FC236}">
                <a16:creationId xmlns="" xmlns:a16="http://schemas.microsoft.com/office/drawing/2014/main" id="{09613F85-1512-46C6-A3F3-6A36EA639862}"/>
              </a:ext>
            </a:extLst>
          </p:cNvPr>
          <p:cNvPicPr>
            <a:picLocks noChangeAspect="1"/>
          </p:cNvPicPr>
          <p:nvPr/>
        </p:nvPicPr>
        <p:blipFill rotWithShape="1">
          <a:blip r:embed="rId3"/>
          <a:srcRect l="25980" t="9656" r="25211" b="5213"/>
          <a:stretch/>
        </p:blipFill>
        <p:spPr>
          <a:xfrm>
            <a:off x="5488992" y="206598"/>
            <a:ext cx="6557641" cy="6430736"/>
          </a:xfrm>
          <a:prstGeom prst="rect">
            <a:avLst/>
          </a:prstGeom>
          <a:ln>
            <a:solidFill>
              <a:schemeClr val="tx1"/>
            </a:solidFill>
          </a:ln>
        </p:spPr>
      </p:pic>
      <p:sp>
        <p:nvSpPr>
          <p:cNvPr id="5" name="Title 3">
            <a:extLst>
              <a:ext uri="{FF2B5EF4-FFF2-40B4-BE49-F238E27FC236}">
                <a16:creationId xmlns="" xmlns:a16="http://schemas.microsoft.com/office/drawing/2014/main" id="{C0998931-2598-43B2-883B-F17DFCD182E4}"/>
              </a:ext>
            </a:extLst>
          </p:cNvPr>
          <p:cNvSpPr txBox="1">
            <a:spLocks/>
          </p:cNvSpPr>
          <p:nvPr/>
        </p:nvSpPr>
        <p:spPr>
          <a:xfrm>
            <a:off x="1037350" y="1808480"/>
            <a:ext cx="3684104" cy="44846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effectLst>
                  <a:outerShdw blurRad="38100" dist="38100" dir="2700000" algn="tl">
                    <a:srgbClr val="000000">
                      <a:alpha val="43137"/>
                    </a:srgbClr>
                  </a:outerShdw>
                </a:effectLst>
              </a:rPr>
              <a:t>The full Mobile Phone policy can be found on the TQEA website by using the following link:</a:t>
            </a:r>
          </a:p>
          <a:p>
            <a:endParaRPr lang="en-US" sz="2400" b="1" dirty="0">
              <a:effectLst>
                <a:outerShdw blurRad="38100" dist="38100" dir="2700000" algn="tl">
                  <a:srgbClr val="000000">
                    <a:alpha val="43137"/>
                  </a:srgbClr>
                </a:outerShdw>
              </a:effectLst>
            </a:endParaRPr>
          </a:p>
          <a:p>
            <a:r>
              <a:rPr lang="en-GB" sz="2400" dirty="0">
                <a:hlinkClick r:id="rId4"/>
              </a:rPr>
              <a:t>https://tqea.attrust.org.uk/wp-content/uploads/2020/06/20-Mobile-Phones-Use.pdf</a:t>
            </a:r>
            <a:endParaRPr lang="en-US" sz="2400" b="1" dirty="0">
              <a:effectLst>
                <a:outerShdw blurRad="38100" dist="38100" dir="2700000" algn="tl">
                  <a:srgbClr val="000000">
                    <a:alpha val="43137"/>
                  </a:srgbClr>
                </a:outerShdw>
              </a:effectLst>
            </a:endParaRPr>
          </a:p>
        </p:txBody>
      </p:sp>
      <p:sp>
        <p:nvSpPr>
          <p:cNvPr id="3" name="Rectangle 2"/>
          <p:cNvSpPr/>
          <p:nvPr/>
        </p:nvSpPr>
        <p:spPr>
          <a:xfrm>
            <a:off x="5552661" y="206598"/>
            <a:ext cx="6493972" cy="368710"/>
          </a:xfrm>
          <a:prstGeom prst="rect">
            <a:avLst/>
          </a:prstGeom>
          <a:solidFill>
            <a:srgbClr val="FFFF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552660" y="1282300"/>
            <a:ext cx="6493972" cy="811971"/>
          </a:xfrm>
          <a:prstGeom prst="rect">
            <a:avLst/>
          </a:prstGeom>
          <a:solidFill>
            <a:srgbClr val="FFFF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552660" y="2972331"/>
            <a:ext cx="6493972" cy="818004"/>
          </a:xfrm>
          <a:prstGeom prst="rect">
            <a:avLst/>
          </a:prstGeom>
          <a:solidFill>
            <a:srgbClr val="FFFF00">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7418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 xmlns:a16="http://schemas.microsoft.com/office/drawing/2014/main" id="{D772F121-9DB4-4A08-BB58-BA41B72876FB}"/>
              </a:ext>
            </a:extLst>
          </p:cNvPr>
          <p:cNvPicPr>
            <a:picLocks noChangeAspect="1"/>
          </p:cNvPicPr>
          <p:nvPr/>
        </p:nvPicPr>
        <p:blipFill rotWithShape="1">
          <a:blip r:embed="rId2">
            <a:alphaModFix amt="35000"/>
          </a:blip>
          <a:srcRect t="17322" b="17099"/>
          <a:stretch/>
        </p:blipFill>
        <p:spPr>
          <a:xfrm>
            <a:off x="0" y="-2153"/>
            <a:ext cx="12192000" cy="6855958"/>
          </a:xfrm>
          <a:prstGeom prst="rect">
            <a:avLst/>
          </a:prstGeom>
        </p:spPr>
      </p:pic>
      <p:sp>
        <p:nvSpPr>
          <p:cNvPr id="4" name="Title 3">
            <a:extLst>
              <a:ext uri="{FF2B5EF4-FFF2-40B4-BE49-F238E27FC236}">
                <a16:creationId xmlns="" xmlns:a16="http://schemas.microsoft.com/office/drawing/2014/main" id="{3DFB2E69-6AD5-49BE-BB65-866163FFE775}"/>
              </a:ext>
            </a:extLst>
          </p:cNvPr>
          <p:cNvSpPr>
            <a:spLocks noGrp="1"/>
          </p:cNvSpPr>
          <p:nvPr>
            <p:ph type="ctrTitle"/>
          </p:nvPr>
        </p:nvSpPr>
        <p:spPr>
          <a:xfrm>
            <a:off x="156449" y="249184"/>
            <a:ext cx="5346515" cy="774063"/>
          </a:xfrm>
        </p:spPr>
        <p:txBody>
          <a:bodyPr vert="horz" lIns="91440" tIns="45720" rIns="91440" bIns="45720" rtlCol="0" anchor="t">
            <a:normAutofit fontScale="90000"/>
          </a:bodyPr>
          <a:lstStyle/>
          <a:p>
            <a:pPr algn="l"/>
            <a:r>
              <a:rPr lang="en-US" sz="4800" b="1" dirty="0">
                <a:effectLst>
                  <a:outerShdw blurRad="38100" dist="38100" dir="2700000" algn="tl">
                    <a:srgbClr val="000000">
                      <a:alpha val="43137"/>
                    </a:srgbClr>
                  </a:outerShdw>
                </a:effectLst>
              </a:rPr>
              <a:t>What happens if I do something wrong?</a:t>
            </a:r>
          </a:p>
        </p:txBody>
      </p:sp>
      <p:sp>
        <p:nvSpPr>
          <p:cNvPr id="6" name="Title 3">
            <a:extLst>
              <a:ext uri="{FF2B5EF4-FFF2-40B4-BE49-F238E27FC236}">
                <a16:creationId xmlns="" xmlns:a16="http://schemas.microsoft.com/office/drawing/2014/main" id="{59AED1A4-E3AE-426A-9B3F-7D34F01238E3}"/>
              </a:ext>
            </a:extLst>
          </p:cNvPr>
          <p:cNvSpPr txBox="1">
            <a:spLocks/>
          </p:cNvSpPr>
          <p:nvPr/>
        </p:nvSpPr>
        <p:spPr>
          <a:xfrm>
            <a:off x="6145305" y="3966601"/>
            <a:ext cx="5931751" cy="1313037"/>
          </a:xfrm>
          <a:prstGeom prst="rect">
            <a:avLst/>
          </a:prstGeom>
        </p:spPr>
        <p:txBody>
          <a:bodyPr vert="horz" lIns="91440" tIns="45720" rIns="91440" bIns="45720" rtlCol="0" anchor="t">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4000" b="1" dirty="0">
                <a:effectLst>
                  <a:outerShdw blurRad="38100" dist="38100" dir="2700000" algn="tl">
                    <a:srgbClr val="000000">
                      <a:alpha val="43137"/>
                    </a:srgbClr>
                  </a:outerShdw>
                </a:effectLst>
              </a:rPr>
              <a:t>What happens if I do something well?</a:t>
            </a:r>
          </a:p>
        </p:txBody>
      </p:sp>
      <p:pic>
        <p:nvPicPr>
          <p:cNvPr id="7" name="Picture 6">
            <a:extLst>
              <a:ext uri="{FF2B5EF4-FFF2-40B4-BE49-F238E27FC236}">
                <a16:creationId xmlns="" xmlns:a16="http://schemas.microsoft.com/office/drawing/2014/main" id="{88F8B3CF-6EF5-49BC-AB8F-F20CDCBD83AA}"/>
              </a:ext>
            </a:extLst>
          </p:cNvPr>
          <p:cNvPicPr>
            <a:picLocks noChangeAspect="1"/>
          </p:cNvPicPr>
          <p:nvPr/>
        </p:nvPicPr>
        <p:blipFill>
          <a:blip r:embed="rId3"/>
          <a:stretch>
            <a:fillRect/>
          </a:stretch>
        </p:blipFill>
        <p:spPr>
          <a:xfrm>
            <a:off x="4612072" y="4563506"/>
            <a:ext cx="2335838" cy="1969592"/>
          </a:xfrm>
          <a:prstGeom prst="rect">
            <a:avLst/>
          </a:prstGeom>
        </p:spPr>
      </p:pic>
      <p:pic>
        <p:nvPicPr>
          <p:cNvPr id="8" name="image27.jpg" descr="Image">
            <a:extLst>
              <a:ext uri="{FF2B5EF4-FFF2-40B4-BE49-F238E27FC236}">
                <a16:creationId xmlns="" xmlns:a16="http://schemas.microsoft.com/office/drawing/2014/main" id="{5218B67F-2074-4E9F-A926-AA00487CBE69}"/>
              </a:ext>
            </a:extLst>
          </p:cNvPr>
          <p:cNvPicPr/>
          <p:nvPr/>
        </p:nvPicPr>
        <p:blipFill rotWithShape="1">
          <a:blip r:embed="rId4"/>
          <a:srcRect t="46948" r="50284" b="2712"/>
          <a:stretch/>
        </p:blipFill>
        <p:spPr>
          <a:xfrm rot="21045915">
            <a:off x="9063636" y="5200489"/>
            <a:ext cx="2739168" cy="1161917"/>
          </a:xfrm>
          <a:prstGeom prst="rect">
            <a:avLst/>
          </a:prstGeom>
          <a:ln/>
        </p:spPr>
      </p:pic>
      <p:pic>
        <p:nvPicPr>
          <p:cNvPr id="9" name="Picture 8">
            <a:extLst>
              <a:ext uri="{FF2B5EF4-FFF2-40B4-BE49-F238E27FC236}">
                <a16:creationId xmlns="" xmlns:a16="http://schemas.microsoft.com/office/drawing/2014/main" id="{555BD8D8-0DDE-437D-AC72-C33F0F1E7357}"/>
              </a:ext>
            </a:extLst>
          </p:cNvPr>
          <p:cNvPicPr>
            <a:picLocks noChangeAspect="1"/>
          </p:cNvPicPr>
          <p:nvPr/>
        </p:nvPicPr>
        <p:blipFill>
          <a:blip r:embed="rId5"/>
          <a:stretch>
            <a:fillRect/>
          </a:stretch>
        </p:blipFill>
        <p:spPr>
          <a:xfrm>
            <a:off x="9470125" y="249184"/>
            <a:ext cx="2520315" cy="3660075"/>
          </a:xfrm>
          <a:prstGeom prst="rect">
            <a:avLst/>
          </a:prstGeom>
        </p:spPr>
      </p:pic>
      <p:pic>
        <p:nvPicPr>
          <p:cNvPr id="10" name="Picture 9">
            <a:extLst>
              <a:ext uri="{FF2B5EF4-FFF2-40B4-BE49-F238E27FC236}">
                <a16:creationId xmlns="" xmlns:a16="http://schemas.microsoft.com/office/drawing/2014/main" id="{E7414961-759C-497A-A5E7-99FFB9E2748D}"/>
              </a:ext>
            </a:extLst>
          </p:cNvPr>
          <p:cNvPicPr>
            <a:picLocks noChangeAspect="1"/>
          </p:cNvPicPr>
          <p:nvPr/>
        </p:nvPicPr>
        <p:blipFill>
          <a:blip r:embed="rId6"/>
          <a:stretch>
            <a:fillRect/>
          </a:stretch>
        </p:blipFill>
        <p:spPr>
          <a:xfrm rot="20704138">
            <a:off x="6438212" y="2727424"/>
            <a:ext cx="1152999" cy="1108271"/>
          </a:xfrm>
          <a:prstGeom prst="rect">
            <a:avLst/>
          </a:prstGeom>
        </p:spPr>
      </p:pic>
      <p:pic>
        <p:nvPicPr>
          <p:cNvPr id="11" name="Picture 10">
            <a:extLst>
              <a:ext uri="{FF2B5EF4-FFF2-40B4-BE49-F238E27FC236}">
                <a16:creationId xmlns="" xmlns:a16="http://schemas.microsoft.com/office/drawing/2014/main" id="{FB0E119A-D79A-4224-8C99-02D7997D362C}"/>
              </a:ext>
            </a:extLst>
          </p:cNvPr>
          <p:cNvPicPr>
            <a:picLocks noChangeAspect="1"/>
          </p:cNvPicPr>
          <p:nvPr/>
        </p:nvPicPr>
        <p:blipFill>
          <a:blip r:embed="rId7"/>
          <a:stretch>
            <a:fillRect/>
          </a:stretch>
        </p:blipFill>
        <p:spPr>
          <a:xfrm>
            <a:off x="7169132" y="5394428"/>
            <a:ext cx="1200425" cy="1185726"/>
          </a:xfrm>
          <a:prstGeom prst="rect">
            <a:avLst/>
          </a:prstGeom>
        </p:spPr>
      </p:pic>
      <p:sp>
        <p:nvSpPr>
          <p:cNvPr id="12" name="Rectangle 11">
            <a:extLst>
              <a:ext uri="{FF2B5EF4-FFF2-40B4-BE49-F238E27FC236}">
                <a16:creationId xmlns="" xmlns:a16="http://schemas.microsoft.com/office/drawing/2014/main" id="{15DFC4A7-F67E-46F6-9659-F45996FE9697}"/>
              </a:ext>
            </a:extLst>
          </p:cNvPr>
          <p:cNvSpPr/>
          <p:nvPr/>
        </p:nvSpPr>
        <p:spPr>
          <a:xfrm>
            <a:off x="49305" y="1592107"/>
            <a:ext cx="4891405" cy="4154984"/>
          </a:xfrm>
          <a:prstGeom prst="rect">
            <a:avLst/>
          </a:prstGeom>
        </p:spPr>
        <p:txBody>
          <a:bodyPr wrap="square">
            <a:spAutoFit/>
          </a:bodyPr>
          <a:lstStyle/>
          <a:p>
            <a:pPr marL="285750" indent="-285750">
              <a:buFont typeface="Arial" panose="020B0604020202020204" pitchFamily="34" charset="0"/>
              <a:buChar char="•"/>
            </a:pPr>
            <a:r>
              <a:rPr lang="en-GB" sz="2400" dirty="0"/>
              <a:t>Teacher will always </a:t>
            </a:r>
            <a:r>
              <a:rPr lang="en-GB" sz="2400" b="1" dirty="0"/>
              <a:t>warn</a:t>
            </a:r>
            <a:r>
              <a:rPr lang="en-GB" sz="2400" dirty="0"/>
              <a:t> students to </a:t>
            </a:r>
            <a:r>
              <a:rPr lang="en-GB" sz="2400" b="1" dirty="0"/>
              <a:t>modify</a:t>
            </a:r>
            <a:r>
              <a:rPr lang="en-GB" sz="2400" dirty="0"/>
              <a:t> their behaviour for low level behaviours</a:t>
            </a:r>
          </a:p>
          <a:p>
            <a:pPr marL="285750" indent="-285750">
              <a:buFont typeface="Arial" panose="020B0604020202020204" pitchFamily="34" charset="0"/>
              <a:buChar char="•"/>
            </a:pPr>
            <a:r>
              <a:rPr lang="en-GB" sz="2400" b="1" dirty="0"/>
              <a:t>De-escalation </a:t>
            </a:r>
            <a:r>
              <a:rPr lang="en-GB" sz="2400" dirty="0"/>
              <a:t>techniques </a:t>
            </a:r>
            <a:r>
              <a:rPr lang="en-GB" sz="2400" dirty="0" smtClean="0"/>
              <a:t>will be used </a:t>
            </a:r>
            <a:r>
              <a:rPr lang="en-GB" sz="2400" dirty="0"/>
              <a:t>and expectations </a:t>
            </a:r>
            <a:r>
              <a:rPr lang="en-GB" sz="2400" dirty="0" smtClean="0"/>
              <a:t>re-established</a:t>
            </a:r>
            <a:endParaRPr lang="en-GB" sz="2400" dirty="0"/>
          </a:p>
          <a:p>
            <a:pPr marL="285750" indent="-285750">
              <a:buFont typeface="Arial" panose="020B0604020202020204" pitchFamily="34" charset="0"/>
              <a:buChar char="•"/>
            </a:pPr>
            <a:r>
              <a:rPr lang="en-GB" sz="2400" dirty="0"/>
              <a:t>Behaviour steps will be </a:t>
            </a:r>
            <a:r>
              <a:rPr lang="en-GB" sz="2400" dirty="0" smtClean="0"/>
              <a:t>applied if necessary</a:t>
            </a:r>
            <a:endParaRPr lang="en-GB" sz="2400" dirty="0"/>
          </a:p>
          <a:p>
            <a:pPr marL="285750" indent="-285750">
              <a:buFont typeface="Arial" panose="020B0604020202020204" pitchFamily="34" charset="0"/>
              <a:buChar char="•"/>
            </a:pPr>
            <a:r>
              <a:rPr lang="en-GB" sz="2400" dirty="0"/>
              <a:t>Reflection period </a:t>
            </a:r>
            <a:r>
              <a:rPr lang="en-GB" sz="2400" dirty="0" smtClean="0"/>
              <a:t>may be </a:t>
            </a:r>
          </a:p>
          <a:p>
            <a:r>
              <a:rPr lang="en-GB" sz="2400" dirty="0" smtClean="0"/>
              <a:t>    required </a:t>
            </a:r>
            <a:r>
              <a:rPr lang="en-GB" sz="2400" dirty="0"/>
              <a:t>at the end of the </a:t>
            </a:r>
            <a:endParaRPr lang="en-GB" sz="2400" dirty="0" smtClean="0"/>
          </a:p>
          <a:p>
            <a:r>
              <a:rPr lang="en-GB" sz="2400" dirty="0" smtClean="0"/>
              <a:t>    academy </a:t>
            </a:r>
            <a:r>
              <a:rPr lang="en-GB" sz="2400" dirty="0"/>
              <a:t>day</a:t>
            </a:r>
          </a:p>
        </p:txBody>
      </p:sp>
      <p:cxnSp>
        <p:nvCxnSpPr>
          <p:cNvPr id="3" name="Straight Connector 2"/>
          <p:cNvCxnSpPr/>
          <p:nvPr/>
        </p:nvCxnSpPr>
        <p:spPr>
          <a:xfrm flipH="1">
            <a:off x="2899690" y="-2153"/>
            <a:ext cx="4929536" cy="6853805"/>
          </a:xfrm>
          <a:prstGeom prst="line">
            <a:avLst/>
          </a:prstGeom>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4277" y="827716"/>
            <a:ext cx="1843856" cy="1843856"/>
          </a:xfrm>
          <a:prstGeom prst="rect">
            <a:avLst/>
          </a:prstGeom>
        </p:spPr>
      </p:pic>
    </p:spTree>
    <p:extLst>
      <p:ext uri="{BB962C8B-B14F-4D97-AF65-F5344CB8AC3E}">
        <p14:creationId xmlns:p14="http://schemas.microsoft.com/office/powerpoint/2010/main" val="366401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3">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fontScale="90000"/>
          </a:bodyPr>
          <a:lstStyle/>
          <a:p>
            <a:pPr algn="l"/>
            <a:r>
              <a:rPr lang="en-US" sz="4800" b="1" dirty="0">
                <a:effectLst>
                  <a:outerShdw blurRad="38100" dist="38100" dir="2700000" algn="tl">
                    <a:srgbClr val="000000">
                      <a:alpha val="43137"/>
                    </a:srgbClr>
                  </a:outerShdw>
                </a:effectLst>
              </a:rPr>
              <a:t>Keeping in touch on the Google Classroom. </a:t>
            </a:r>
          </a:p>
        </p:txBody>
      </p:sp>
      <p:sp>
        <p:nvSpPr>
          <p:cNvPr id="5" name="Title 3">
            <a:extLst>
              <a:ext uri="{FF2B5EF4-FFF2-40B4-BE49-F238E27FC236}">
                <a16:creationId xmlns:a16="http://schemas.microsoft.com/office/drawing/2014/main" xmlns="" id="{AD9F5907-BA8F-496D-BA32-ACFD7F24EEA7}"/>
              </a:ext>
            </a:extLst>
          </p:cNvPr>
          <p:cNvSpPr txBox="1">
            <a:spLocks/>
          </p:cNvSpPr>
          <p:nvPr/>
        </p:nvSpPr>
        <p:spPr>
          <a:xfrm>
            <a:off x="206145" y="1675974"/>
            <a:ext cx="11469020" cy="4484641"/>
          </a:xfrm>
          <a:prstGeom prst="rect">
            <a:avLst/>
          </a:prstGeom>
        </p:spPr>
        <p:txBody>
          <a:bodyPr vert="horz" lIns="91440" tIns="45720" rIns="91440" bIns="45720" rtlCol="0" anchor="t">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effectLst>
                  <a:outerShdw blurRad="38100" dist="38100" dir="2700000" algn="tl">
                    <a:srgbClr val="000000">
                      <a:alpha val="43137"/>
                    </a:srgbClr>
                  </a:outerShdw>
                </a:effectLst>
              </a:rPr>
              <a:t>All students should have now logged on to their TQEA email address and joined the year group and tutor group Google Classrooms. If this is not the case then please mention this at the end of the meeting and I will assist you in doing this. </a:t>
            </a:r>
          </a:p>
          <a:p>
            <a:pPr algn="l"/>
            <a:r>
              <a:rPr lang="en-GB" sz="4800" b="1" dirty="0">
                <a:effectLst>
                  <a:outerShdw blurRad="38100" dist="38100" dir="2700000" algn="tl">
                    <a:srgbClr val="000000">
                      <a:alpha val="43137"/>
                    </a:srgbClr>
                  </a:outerShdw>
                </a:effectLst>
              </a:rPr>
              <a:t/>
            </a:r>
            <a:br>
              <a:rPr lang="en-GB" sz="4800" b="1" dirty="0">
                <a:effectLst>
                  <a:outerShdw blurRad="38100" dist="38100" dir="2700000" algn="tl">
                    <a:srgbClr val="000000">
                      <a:alpha val="43137"/>
                    </a:srgbClr>
                  </a:outerShdw>
                </a:effectLst>
              </a:rPr>
            </a:br>
            <a:r>
              <a:rPr lang="en-GB" sz="4800" b="1" dirty="0">
                <a:effectLst>
                  <a:outerShdw blurRad="38100" dist="38100" dir="2700000" algn="tl">
                    <a:srgbClr val="000000">
                      <a:alpha val="43137"/>
                    </a:srgbClr>
                  </a:outerShdw>
                </a:effectLst>
              </a:rPr>
              <a:t>Throughout the summer, updates will be posted with regards to September. This is also a great platform for the students to remain in contact with each other and develop key relationships before September. </a:t>
            </a:r>
          </a:p>
          <a:p>
            <a:pPr algn="l"/>
            <a:endParaRPr lang="en-US" sz="4600" b="1" dirty="0">
              <a:effectLst>
                <a:outerShdw blurRad="38100" dist="38100" dir="2700000" algn="tl">
                  <a:srgbClr val="000000">
                    <a:alpha val="43137"/>
                  </a:srgbClr>
                </a:outerShdw>
              </a:effectLst>
            </a:endParaRPr>
          </a:p>
          <a:p>
            <a:pPr algn="l"/>
            <a:r>
              <a:rPr lang="en-US" sz="4600" b="1" dirty="0">
                <a:effectLst>
                  <a:outerShdw blurRad="38100" dist="38100" dir="2700000" algn="tl">
                    <a:srgbClr val="000000">
                      <a:alpha val="43137"/>
                    </a:srgbClr>
                  </a:outerShdw>
                </a:effectLst>
              </a:rPr>
              <a:t>So far, there have been some FANTASTIC achievements, in particular the efforts made in creating the rainbow cakes for DIVERSITY WEEK. </a:t>
            </a:r>
          </a:p>
          <a:p>
            <a:pPr algn="l"/>
            <a:endParaRPr lang="en-US" sz="4600" b="1" dirty="0">
              <a:effectLst>
                <a:outerShdw blurRad="38100" dist="38100" dir="2700000" algn="tl">
                  <a:srgbClr val="000000">
                    <a:alpha val="43137"/>
                  </a:srgbClr>
                </a:outerShdw>
              </a:effectLst>
            </a:endParaRPr>
          </a:p>
          <a:p>
            <a:pPr algn="l"/>
            <a:endParaRPr lang="en-US" sz="4600" b="1" dirty="0">
              <a:effectLst>
                <a:outerShdw blurRad="38100" dist="38100" dir="2700000" algn="tl">
                  <a:srgbClr val="000000">
                    <a:alpha val="43137"/>
                  </a:srgbClr>
                </a:outerShdw>
              </a:effectLst>
            </a:endParaRPr>
          </a:p>
          <a:p>
            <a:pPr algn="l"/>
            <a:r>
              <a:rPr lang="en-US" sz="4600" b="1" dirty="0">
                <a:effectLst>
                  <a:outerShdw blurRad="38100" dist="38100" dir="2700000" algn="tl">
                    <a:srgbClr val="000000">
                      <a:alpha val="43137"/>
                    </a:srgbClr>
                  </a:outerShdw>
                </a:effectLst>
              </a:rPr>
              <a:t>	</a:t>
            </a:r>
          </a:p>
        </p:txBody>
      </p:sp>
      <p:sp>
        <p:nvSpPr>
          <p:cNvPr id="2" name="AutoShape 2" descr="Displaying 4 Jul 2020 at 9:38 am">
            <a:extLst>
              <a:ext uri="{FF2B5EF4-FFF2-40B4-BE49-F238E27FC236}">
                <a16:creationId xmlns:a16="http://schemas.microsoft.com/office/drawing/2014/main" xmlns="" id="{6A5687D7-D5CF-4537-980A-731D48F543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xmlns="" id="{A1020F83-871D-4E5B-91F2-105F1F18B0F3}"/>
              </a:ext>
            </a:extLst>
          </p:cNvPr>
          <p:cNvPicPr>
            <a:picLocks noChangeAspect="1"/>
          </p:cNvPicPr>
          <p:nvPr/>
        </p:nvPicPr>
        <p:blipFill rotWithShape="1">
          <a:blip r:embed="rId4"/>
          <a:srcRect l="34981" t="24843" r="37327" b="30828"/>
          <a:stretch/>
        </p:blipFill>
        <p:spPr>
          <a:xfrm rot="21227780">
            <a:off x="866526" y="4765584"/>
            <a:ext cx="2018029" cy="1816226"/>
          </a:xfrm>
          <a:prstGeom prst="rect">
            <a:avLst/>
          </a:prstGeom>
        </p:spPr>
      </p:pic>
      <p:pic>
        <p:nvPicPr>
          <p:cNvPr id="7" name="Picture 6">
            <a:extLst>
              <a:ext uri="{FF2B5EF4-FFF2-40B4-BE49-F238E27FC236}">
                <a16:creationId xmlns:a16="http://schemas.microsoft.com/office/drawing/2014/main" xmlns="" id="{C6A264F2-4E9D-4608-A046-BDDA44CFB01B}"/>
              </a:ext>
            </a:extLst>
          </p:cNvPr>
          <p:cNvPicPr>
            <a:picLocks noChangeAspect="1"/>
          </p:cNvPicPr>
          <p:nvPr/>
        </p:nvPicPr>
        <p:blipFill rotWithShape="1">
          <a:blip r:embed="rId5"/>
          <a:srcRect l="24718" t="18429" r="25250" b="19986"/>
          <a:stretch/>
        </p:blipFill>
        <p:spPr>
          <a:xfrm rot="606516">
            <a:off x="3086431" y="4832828"/>
            <a:ext cx="2069992" cy="1432560"/>
          </a:xfrm>
          <a:prstGeom prst="rect">
            <a:avLst/>
          </a:prstGeom>
        </p:spPr>
      </p:pic>
      <p:pic>
        <p:nvPicPr>
          <p:cNvPr id="8" name="Picture 7">
            <a:extLst>
              <a:ext uri="{FF2B5EF4-FFF2-40B4-BE49-F238E27FC236}">
                <a16:creationId xmlns:a16="http://schemas.microsoft.com/office/drawing/2014/main" xmlns="" id="{5F287BF3-8A42-4003-9EB6-68282D76B494}"/>
              </a:ext>
            </a:extLst>
          </p:cNvPr>
          <p:cNvPicPr>
            <a:picLocks noChangeAspect="1"/>
          </p:cNvPicPr>
          <p:nvPr/>
        </p:nvPicPr>
        <p:blipFill rotWithShape="1">
          <a:blip r:embed="rId6"/>
          <a:srcRect l="36500" t="28825" r="36500" b="20875"/>
          <a:stretch/>
        </p:blipFill>
        <p:spPr>
          <a:xfrm rot="513654">
            <a:off x="9876838" y="4604228"/>
            <a:ext cx="1804228" cy="1889760"/>
          </a:xfrm>
          <a:prstGeom prst="rect">
            <a:avLst/>
          </a:prstGeom>
        </p:spPr>
      </p:pic>
      <p:pic>
        <p:nvPicPr>
          <p:cNvPr id="9" name="Picture 8">
            <a:extLst>
              <a:ext uri="{FF2B5EF4-FFF2-40B4-BE49-F238E27FC236}">
                <a16:creationId xmlns:a16="http://schemas.microsoft.com/office/drawing/2014/main" xmlns="" id="{37527DB2-CF1F-4A8F-8F6B-44C150922474}"/>
              </a:ext>
            </a:extLst>
          </p:cNvPr>
          <p:cNvPicPr>
            <a:picLocks noChangeAspect="1"/>
          </p:cNvPicPr>
          <p:nvPr/>
        </p:nvPicPr>
        <p:blipFill rotWithShape="1">
          <a:blip r:embed="rId7"/>
          <a:srcRect l="36125" t="22202" r="36375" b="17762"/>
          <a:stretch/>
        </p:blipFill>
        <p:spPr>
          <a:xfrm rot="21009929">
            <a:off x="5641954" y="4508146"/>
            <a:ext cx="1741310" cy="2137284"/>
          </a:xfrm>
          <a:prstGeom prst="rect">
            <a:avLst/>
          </a:prstGeom>
        </p:spPr>
      </p:pic>
      <p:pic>
        <p:nvPicPr>
          <p:cNvPr id="10" name="Picture 9">
            <a:extLst>
              <a:ext uri="{FF2B5EF4-FFF2-40B4-BE49-F238E27FC236}">
                <a16:creationId xmlns:a16="http://schemas.microsoft.com/office/drawing/2014/main" xmlns="" id="{6EFE3CB7-14DB-4060-B943-ED32DF120CF0}"/>
              </a:ext>
            </a:extLst>
          </p:cNvPr>
          <p:cNvPicPr>
            <a:picLocks noChangeAspect="1"/>
          </p:cNvPicPr>
          <p:nvPr/>
        </p:nvPicPr>
        <p:blipFill rotWithShape="1">
          <a:blip r:embed="rId8"/>
          <a:srcRect l="36125" t="32658" r="36500" b="22653"/>
          <a:stretch/>
        </p:blipFill>
        <p:spPr>
          <a:xfrm>
            <a:off x="7678801" y="4642616"/>
            <a:ext cx="1798320" cy="1650513"/>
          </a:xfrm>
          <a:prstGeom prst="rect">
            <a:avLst/>
          </a:prstGeom>
        </p:spPr>
      </p:pic>
    </p:spTree>
    <p:extLst>
      <p:ext uri="{BB962C8B-B14F-4D97-AF65-F5344CB8AC3E}">
        <p14:creationId xmlns:p14="http://schemas.microsoft.com/office/powerpoint/2010/main" val="1364358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1" y="-17079"/>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16748" y="544804"/>
            <a:ext cx="11761892" cy="2076333"/>
          </a:xfrm>
        </p:spPr>
        <p:txBody>
          <a:bodyPr vert="horz" lIns="91440" tIns="45720" rIns="91440" bIns="45720" rtlCol="0" anchor="t">
            <a:noAutofit/>
          </a:bodyPr>
          <a:lstStyle/>
          <a:p>
            <a:pPr algn="l"/>
            <a:r>
              <a:rPr lang="en-US" sz="3200" b="1" dirty="0">
                <a:effectLst>
                  <a:outerShdw blurRad="38100" dist="38100" dir="2700000" algn="tl">
                    <a:srgbClr val="000000">
                      <a:alpha val="43137"/>
                    </a:srgbClr>
                  </a:outerShdw>
                </a:effectLst>
              </a:rPr>
              <a:t>During the meeting we ask that you keep your microphones muted. There will be opportunities at the end for further questions.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
            </a:r>
            <a:br>
              <a:rPr lang="en-US" sz="3200" b="1" dirty="0">
                <a:effectLst>
                  <a:outerShdw blurRad="38100" dist="38100" dir="2700000" algn="tl">
                    <a:srgbClr val="000000">
                      <a:alpha val="43137"/>
                    </a:srgbClr>
                  </a:outerShdw>
                </a:effectLst>
              </a:rPr>
            </a:br>
            <a:r>
              <a:rPr lang="en-US" sz="3200" b="1" dirty="0">
                <a:effectLst>
                  <a:outerShdw blurRad="38100" dist="38100" dir="2700000" algn="tl">
                    <a:srgbClr val="000000">
                      <a:alpha val="43137"/>
                    </a:srgbClr>
                  </a:outerShdw>
                </a:effectLst>
              </a:rPr>
              <a:t>If you do have an urgent question during the meeting, then simply use the “raise hand” button to signal this. You should see this button on the pop up bar.  Otherwise, you can type your question into the chat function.</a:t>
            </a:r>
          </a:p>
        </p:txBody>
      </p:sp>
      <p:pic>
        <p:nvPicPr>
          <p:cNvPr id="7" name="Picture 6">
            <a:extLst>
              <a:ext uri="{FF2B5EF4-FFF2-40B4-BE49-F238E27FC236}">
                <a16:creationId xmlns:a16="http://schemas.microsoft.com/office/drawing/2014/main" xmlns="" id="{E5C93F8F-C1AC-4EC8-A0A5-B64907F04D85}"/>
              </a:ext>
            </a:extLst>
          </p:cNvPr>
          <p:cNvPicPr>
            <a:picLocks noChangeAspect="1"/>
          </p:cNvPicPr>
          <p:nvPr/>
        </p:nvPicPr>
        <p:blipFill rotWithShape="1">
          <a:blip r:embed="rId3"/>
          <a:srcRect l="34000" t="65118" r="30875" b="29101"/>
          <a:stretch/>
        </p:blipFill>
        <p:spPr>
          <a:xfrm>
            <a:off x="1813559" y="5303520"/>
            <a:ext cx="8564880" cy="792480"/>
          </a:xfrm>
          <a:prstGeom prst="rect">
            <a:avLst/>
          </a:prstGeom>
        </p:spPr>
      </p:pic>
      <p:sp>
        <p:nvSpPr>
          <p:cNvPr id="9" name="Oval 8">
            <a:extLst>
              <a:ext uri="{FF2B5EF4-FFF2-40B4-BE49-F238E27FC236}">
                <a16:creationId xmlns:a16="http://schemas.microsoft.com/office/drawing/2014/main" xmlns="" id="{0129BC9E-6EFF-42E3-A183-F6DE1EB3A702}"/>
              </a:ext>
            </a:extLst>
          </p:cNvPr>
          <p:cNvSpPr/>
          <p:nvPr/>
        </p:nvSpPr>
        <p:spPr>
          <a:xfrm>
            <a:off x="380999" y="3623734"/>
            <a:ext cx="2865120" cy="167978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Use this button to mute your microphone</a:t>
            </a:r>
          </a:p>
        </p:txBody>
      </p:sp>
      <p:cxnSp>
        <p:nvCxnSpPr>
          <p:cNvPr id="10" name="Straight Arrow Connector 9">
            <a:extLst>
              <a:ext uri="{FF2B5EF4-FFF2-40B4-BE49-F238E27FC236}">
                <a16:creationId xmlns:a16="http://schemas.microsoft.com/office/drawing/2014/main" xmlns="" id="{C408EE2E-0106-4A57-814D-F42CCD4F4FCB}"/>
              </a:ext>
            </a:extLst>
          </p:cNvPr>
          <p:cNvCxnSpPr>
            <a:cxnSpLocks/>
          </p:cNvCxnSpPr>
          <p:nvPr/>
        </p:nvCxnSpPr>
        <p:spPr>
          <a:xfrm>
            <a:off x="2865119" y="4802222"/>
            <a:ext cx="1295401" cy="74513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xmlns="" id="{35E3E632-14D3-4C27-9C91-68C42440B1F7}"/>
              </a:ext>
            </a:extLst>
          </p:cNvPr>
          <p:cNvSpPr/>
          <p:nvPr/>
        </p:nvSpPr>
        <p:spPr>
          <a:xfrm>
            <a:off x="5026820" y="3542327"/>
            <a:ext cx="2362198" cy="1389074"/>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Use this button to virtually raise your hand.</a:t>
            </a:r>
          </a:p>
        </p:txBody>
      </p:sp>
      <p:cxnSp>
        <p:nvCxnSpPr>
          <p:cNvPr id="13" name="Straight Arrow Connector 12">
            <a:extLst>
              <a:ext uri="{FF2B5EF4-FFF2-40B4-BE49-F238E27FC236}">
                <a16:creationId xmlns:a16="http://schemas.microsoft.com/office/drawing/2014/main" xmlns="" id="{8E3109AD-99D2-4778-BD5B-5FF425DC41C3}"/>
              </a:ext>
            </a:extLst>
          </p:cNvPr>
          <p:cNvCxnSpPr>
            <a:cxnSpLocks/>
          </p:cNvCxnSpPr>
          <p:nvPr/>
        </p:nvCxnSpPr>
        <p:spPr>
          <a:xfrm>
            <a:off x="6644640" y="4704563"/>
            <a:ext cx="359092" cy="69661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0B14BC26-19A9-4250-989B-B918C2D77434}"/>
              </a:ext>
            </a:extLst>
          </p:cNvPr>
          <p:cNvSpPr/>
          <p:nvPr/>
        </p:nvSpPr>
        <p:spPr>
          <a:xfrm>
            <a:off x="8945881" y="3410900"/>
            <a:ext cx="2865120" cy="167978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Use this button to type a question into the chat function. </a:t>
            </a:r>
          </a:p>
        </p:txBody>
      </p:sp>
      <p:cxnSp>
        <p:nvCxnSpPr>
          <p:cNvPr id="18" name="Straight Arrow Connector 17">
            <a:extLst>
              <a:ext uri="{FF2B5EF4-FFF2-40B4-BE49-F238E27FC236}">
                <a16:creationId xmlns:a16="http://schemas.microsoft.com/office/drawing/2014/main" xmlns="" id="{0DBA5414-72E5-4D82-97A6-7F5C0D6C3C9A}"/>
              </a:ext>
            </a:extLst>
          </p:cNvPr>
          <p:cNvCxnSpPr>
            <a:cxnSpLocks/>
          </p:cNvCxnSpPr>
          <p:nvPr/>
        </p:nvCxnSpPr>
        <p:spPr>
          <a:xfrm flipH="1">
            <a:off x="8272940" y="4742465"/>
            <a:ext cx="1018697" cy="72034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9431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3">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fontScale="90000"/>
          </a:bodyPr>
          <a:lstStyle/>
          <a:p>
            <a:pPr algn="l"/>
            <a:r>
              <a:rPr lang="en-US" sz="4800" b="1" dirty="0">
                <a:effectLst>
                  <a:outerShdw blurRad="38100" dist="38100" dir="2700000" algn="tl">
                    <a:srgbClr val="000000">
                      <a:alpha val="43137"/>
                    </a:srgbClr>
                  </a:outerShdw>
                </a:effectLst>
              </a:rPr>
              <a:t>This week’s CHALLENGE.</a:t>
            </a:r>
          </a:p>
        </p:txBody>
      </p:sp>
      <p:sp>
        <p:nvSpPr>
          <p:cNvPr id="5" name="Title 3">
            <a:extLst>
              <a:ext uri="{FF2B5EF4-FFF2-40B4-BE49-F238E27FC236}">
                <a16:creationId xmlns:a16="http://schemas.microsoft.com/office/drawing/2014/main" xmlns="" id="{AD9F5907-BA8F-496D-BA32-ACFD7F24EEA7}"/>
              </a:ext>
            </a:extLst>
          </p:cNvPr>
          <p:cNvSpPr txBox="1">
            <a:spLocks/>
          </p:cNvSpPr>
          <p:nvPr/>
        </p:nvSpPr>
        <p:spPr>
          <a:xfrm>
            <a:off x="206145" y="1675974"/>
            <a:ext cx="11469020" cy="4484641"/>
          </a:xfrm>
          <a:prstGeom prst="rect">
            <a:avLst/>
          </a:prstGeom>
        </p:spPr>
        <p:txBody>
          <a:bodyPr vert="horz" lIns="91440" tIns="45720" rIns="91440" bIns="45720" rtlCol="0" anchor="t">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b="1" dirty="0"/>
              <a:t>This week your challenge is to create a poem. This poem needs to be about your local community (this can include school, home, clubs you are part of, anything to do with the area you live in). </a:t>
            </a:r>
          </a:p>
          <a:p>
            <a:pPr algn="l"/>
            <a:endParaRPr lang="en-US" b="1" dirty="0"/>
          </a:p>
          <a:p>
            <a:pPr algn="l"/>
            <a:r>
              <a:rPr lang="en-US" b="1" dirty="0"/>
              <a:t>Your poem needs to meet the following criteria ... </a:t>
            </a:r>
          </a:p>
          <a:p>
            <a:pPr marL="857250" indent="-857250" algn="l">
              <a:buFontTx/>
              <a:buChar char="-"/>
            </a:pPr>
            <a:r>
              <a:rPr lang="en-US" b="1" dirty="0"/>
              <a:t>It needs to have AT LEAST three stanzas (verses) </a:t>
            </a:r>
          </a:p>
          <a:p>
            <a:pPr marL="857250" indent="-857250" algn="l">
              <a:buFontTx/>
              <a:buChar char="-"/>
            </a:pPr>
            <a:r>
              <a:rPr lang="en-US" b="1" dirty="0"/>
              <a:t>It needs to rhyme </a:t>
            </a:r>
          </a:p>
          <a:p>
            <a:pPr marL="857250" indent="-857250" algn="l">
              <a:buFontTx/>
              <a:buChar char="-"/>
            </a:pPr>
            <a:r>
              <a:rPr lang="en-US" b="1" dirty="0"/>
              <a:t>It should include either alliteration OR a simile </a:t>
            </a:r>
          </a:p>
          <a:p>
            <a:pPr marL="857250" indent="-857250" algn="l">
              <a:buFontTx/>
              <a:buChar char="-"/>
            </a:pPr>
            <a:endParaRPr lang="en-US" b="1" dirty="0"/>
          </a:p>
          <a:p>
            <a:pPr algn="l"/>
            <a:r>
              <a:rPr lang="en-US" b="1" dirty="0"/>
              <a:t>For every poem that is posted onto YOUR FORM GROUP GOOGLE CLASSROOM, </a:t>
            </a:r>
            <a:r>
              <a:rPr lang="en-US" b="1" dirty="0" err="1"/>
              <a:t>Mr</a:t>
            </a:r>
            <a:r>
              <a:rPr lang="en-US" b="1" dirty="0"/>
              <a:t> Cope will add 5 points to your tally. </a:t>
            </a:r>
          </a:p>
          <a:p>
            <a:pPr algn="l"/>
            <a:endParaRPr lang="en-US" b="1" dirty="0"/>
          </a:p>
          <a:p>
            <a:pPr algn="l"/>
            <a:r>
              <a:rPr lang="en-US" b="1" dirty="0"/>
              <a:t>Each person can only submit one poem. </a:t>
            </a:r>
          </a:p>
          <a:p>
            <a:pPr algn="l"/>
            <a:endParaRPr lang="en-US" b="1" dirty="0"/>
          </a:p>
          <a:p>
            <a:pPr algn="l"/>
            <a:r>
              <a:rPr lang="en-US" b="1" dirty="0"/>
              <a:t>Really think about your presentation of these as we want to display as many as possible around the school when you return.</a:t>
            </a:r>
            <a:endParaRPr lang="en-US" sz="4600" b="1" dirty="0">
              <a:effectLst>
                <a:outerShdw blurRad="38100" dist="38100" dir="2700000" algn="tl">
                  <a:srgbClr val="000000">
                    <a:alpha val="43137"/>
                  </a:srgbClr>
                </a:outerShdw>
              </a:effectLst>
            </a:endParaRPr>
          </a:p>
        </p:txBody>
      </p:sp>
      <p:sp>
        <p:nvSpPr>
          <p:cNvPr id="2" name="AutoShape 2" descr="Displaying 4 Jul 2020 at 9:38 am">
            <a:extLst>
              <a:ext uri="{FF2B5EF4-FFF2-40B4-BE49-F238E27FC236}">
                <a16:creationId xmlns:a16="http://schemas.microsoft.com/office/drawing/2014/main" xmlns="" id="{6A5687D7-D5CF-4537-980A-731D48F543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73029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3">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737455" cy="774063"/>
          </a:xfrm>
        </p:spPr>
        <p:txBody>
          <a:bodyPr vert="horz" lIns="91440" tIns="45720" rIns="91440" bIns="45720" rtlCol="0" anchor="t">
            <a:normAutofit fontScale="90000"/>
          </a:bodyPr>
          <a:lstStyle/>
          <a:p>
            <a:pPr algn="l"/>
            <a:r>
              <a:rPr lang="en-US" sz="4800" b="1" dirty="0">
                <a:effectLst>
                  <a:outerShdw blurRad="38100" dist="38100" dir="2700000" algn="tl">
                    <a:srgbClr val="000000">
                      <a:alpha val="43137"/>
                    </a:srgbClr>
                  </a:outerShdw>
                </a:effectLst>
              </a:rPr>
              <a:t>Current LEADER BOARD.</a:t>
            </a:r>
          </a:p>
        </p:txBody>
      </p:sp>
      <p:sp>
        <p:nvSpPr>
          <p:cNvPr id="5" name="Title 3">
            <a:extLst>
              <a:ext uri="{FF2B5EF4-FFF2-40B4-BE49-F238E27FC236}">
                <a16:creationId xmlns:a16="http://schemas.microsoft.com/office/drawing/2014/main" xmlns="" id="{AD9F5907-BA8F-496D-BA32-ACFD7F24EEA7}"/>
              </a:ext>
            </a:extLst>
          </p:cNvPr>
          <p:cNvSpPr txBox="1">
            <a:spLocks/>
          </p:cNvSpPr>
          <p:nvPr/>
        </p:nvSpPr>
        <p:spPr>
          <a:xfrm>
            <a:off x="206145" y="1675974"/>
            <a:ext cx="11469020" cy="44846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accent4">
                    <a:lumMod val="50000"/>
                  </a:schemeClr>
                </a:solidFill>
              </a:rPr>
              <a:t>7A2 (</a:t>
            </a:r>
            <a:r>
              <a:rPr lang="en-US" b="1" dirty="0" err="1">
                <a:solidFill>
                  <a:schemeClr val="accent4">
                    <a:lumMod val="50000"/>
                  </a:schemeClr>
                </a:solidFill>
              </a:rPr>
              <a:t>Mr</a:t>
            </a:r>
            <a:r>
              <a:rPr lang="en-US" b="1" dirty="0">
                <a:solidFill>
                  <a:schemeClr val="accent4">
                    <a:lumMod val="50000"/>
                  </a:schemeClr>
                </a:solidFill>
              </a:rPr>
              <a:t> Dawkins) have 60 POINTS! </a:t>
            </a:r>
          </a:p>
          <a:p>
            <a:r>
              <a:rPr lang="en-US" b="1" dirty="0">
                <a:solidFill>
                  <a:schemeClr val="tx1">
                    <a:lumMod val="50000"/>
                    <a:lumOff val="50000"/>
                  </a:schemeClr>
                </a:solidFill>
              </a:rPr>
              <a:t>7A1 (</a:t>
            </a:r>
            <a:r>
              <a:rPr lang="en-US" b="1" dirty="0" err="1">
                <a:solidFill>
                  <a:schemeClr val="tx1">
                    <a:lumMod val="50000"/>
                    <a:lumOff val="50000"/>
                  </a:schemeClr>
                </a:solidFill>
              </a:rPr>
              <a:t>Mrs</a:t>
            </a:r>
            <a:r>
              <a:rPr lang="en-US" b="1" dirty="0">
                <a:solidFill>
                  <a:schemeClr val="tx1">
                    <a:lumMod val="50000"/>
                    <a:lumOff val="50000"/>
                  </a:schemeClr>
                </a:solidFill>
              </a:rPr>
              <a:t> </a:t>
            </a:r>
            <a:r>
              <a:rPr lang="en-US" b="1" dirty="0" err="1">
                <a:solidFill>
                  <a:schemeClr val="tx1">
                    <a:lumMod val="50000"/>
                    <a:lumOff val="50000"/>
                  </a:schemeClr>
                </a:solidFill>
              </a:rPr>
              <a:t>Bott</a:t>
            </a:r>
            <a:r>
              <a:rPr lang="en-US" b="1" dirty="0">
                <a:solidFill>
                  <a:schemeClr val="tx1">
                    <a:lumMod val="50000"/>
                    <a:lumOff val="50000"/>
                  </a:schemeClr>
                </a:solidFill>
              </a:rPr>
              <a:t>) have 45 POINTS! </a:t>
            </a:r>
          </a:p>
          <a:p>
            <a:r>
              <a:rPr lang="en-US" b="1" dirty="0">
                <a:solidFill>
                  <a:schemeClr val="accent2">
                    <a:lumMod val="50000"/>
                  </a:schemeClr>
                </a:solidFill>
              </a:rPr>
              <a:t>7B1</a:t>
            </a:r>
            <a:r>
              <a:rPr lang="en-US" b="1" dirty="0">
                <a:solidFill>
                  <a:schemeClr val="tx1">
                    <a:lumMod val="50000"/>
                    <a:lumOff val="50000"/>
                  </a:schemeClr>
                </a:solidFill>
              </a:rPr>
              <a:t> </a:t>
            </a:r>
            <a:r>
              <a:rPr lang="en-US" b="1" dirty="0">
                <a:solidFill>
                  <a:schemeClr val="accent2">
                    <a:lumMod val="50000"/>
                  </a:schemeClr>
                </a:solidFill>
              </a:rPr>
              <a:t>(</a:t>
            </a:r>
            <a:r>
              <a:rPr lang="en-US" b="1" dirty="0" err="1">
                <a:solidFill>
                  <a:schemeClr val="accent2">
                    <a:lumMod val="50000"/>
                  </a:schemeClr>
                </a:solidFill>
              </a:rPr>
              <a:t>Mr</a:t>
            </a:r>
            <a:r>
              <a:rPr lang="en-US" b="1" dirty="0">
                <a:solidFill>
                  <a:schemeClr val="accent2">
                    <a:lumMod val="50000"/>
                  </a:schemeClr>
                </a:solidFill>
              </a:rPr>
              <a:t> Packwood) have 40 POINTS! </a:t>
            </a:r>
            <a:r>
              <a:rPr lang="en-US" b="1" dirty="0"/>
              <a:t>7B2 (Ms Woodberry) have 35 </a:t>
            </a:r>
            <a:r>
              <a:rPr lang="en-US" sz="5400" b="1" dirty="0"/>
              <a:t>POINTS! </a:t>
            </a:r>
            <a:endParaRPr lang="en-US" sz="5400" b="1" dirty="0" smtClean="0"/>
          </a:p>
          <a:p>
            <a:r>
              <a:rPr lang="en-US" b="1" dirty="0" smtClean="0"/>
              <a:t>7A3 </a:t>
            </a:r>
            <a:r>
              <a:rPr lang="en-US" b="1" dirty="0"/>
              <a:t>(</a:t>
            </a:r>
            <a:r>
              <a:rPr lang="en-US" b="1" dirty="0" err="1"/>
              <a:t>Mr</a:t>
            </a:r>
            <a:r>
              <a:rPr lang="en-US" b="1" dirty="0"/>
              <a:t> Griggs) have 20 POINTS! </a:t>
            </a:r>
            <a:endParaRPr lang="en-US" sz="4600" b="1" dirty="0">
              <a:effectLst>
                <a:outerShdw blurRad="38100" dist="38100" dir="2700000" algn="tl">
                  <a:srgbClr val="000000">
                    <a:alpha val="43137"/>
                  </a:srgbClr>
                </a:outerShdw>
              </a:effectLst>
            </a:endParaRPr>
          </a:p>
        </p:txBody>
      </p:sp>
      <p:sp>
        <p:nvSpPr>
          <p:cNvPr id="2" name="AutoShape 2" descr="Displaying 4 Jul 2020 at 9:38 am">
            <a:extLst>
              <a:ext uri="{FF2B5EF4-FFF2-40B4-BE49-F238E27FC236}">
                <a16:creationId xmlns:a16="http://schemas.microsoft.com/office/drawing/2014/main" xmlns="" id="{6A5687D7-D5CF-4537-980A-731D48F543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737322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0" y="2042"/>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fontScale="90000"/>
          </a:bodyPr>
          <a:lstStyle/>
          <a:p>
            <a:pPr algn="l"/>
            <a:r>
              <a:rPr lang="en-US" sz="4800" b="1" dirty="0">
                <a:effectLst>
                  <a:outerShdw blurRad="38100" dist="38100" dir="2700000" algn="tl">
                    <a:srgbClr val="000000">
                      <a:alpha val="43137"/>
                    </a:srgbClr>
                  </a:outerShdw>
                </a:effectLst>
              </a:rPr>
              <a:t>What do I need to do before September?</a:t>
            </a:r>
          </a:p>
        </p:txBody>
      </p:sp>
      <p:sp>
        <p:nvSpPr>
          <p:cNvPr id="12" name="Title 3">
            <a:extLst>
              <a:ext uri="{FF2B5EF4-FFF2-40B4-BE49-F238E27FC236}">
                <a16:creationId xmlns:a16="http://schemas.microsoft.com/office/drawing/2014/main" xmlns="" id="{5C230D80-AAFC-4822-83B8-866DC5ECC483}"/>
              </a:ext>
            </a:extLst>
          </p:cNvPr>
          <p:cNvSpPr txBox="1">
            <a:spLocks/>
          </p:cNvSpPr>
          <p:nvPr/>
        </p:nvSpPr>
        <p:spPr>
          <a:xfrm>
            <a:off x="437322" y="2232550"/>
            <a:ext cx="11347995" cy="44846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dirty="0">
                <a:effectLst>
                  <a:outerShdw blurRad="38100" dist="38100" dir="2700000" algn="tl">
                    <a:srgbClr val="000000">
                      <a:alpha val="43137"/>
                    </a:srgbClr>
                  </a:outerShdw>
                </a:effectLst>
              </a:rPr>
              <a:t>Sign up to the Year Group and Tutor Group Google Classrooms and complete my This Is Me PowerPoint.</a:t>
            </a:r>
          </a:p>
          <a:p>
            <a:endParaRPr lang="en-US" sz="2400" b="1" dirty="0">
              <a:effectLst>
                <a:outerShdw blurRad="38100" dist="38100" dir="2700000" algn="tl">
                  <a:srgbClr val="000000">
                    <a:alpha val="43137"/>
                  </a:srgbClr>
                </a:outerShdw>
              </a:effectLst>
            </a:endParaRPr>
          </a:p>
          <a:p>
            <a:endParaRPr lang="en-US" sz="2400" b="1" dirty="0">
              <a:effectLst>
                <a:outerShdw blurRad="38100" dist="38100" dir="2700000" algn="tl">
                  <a:srgbClr val="000000">
                    <a:alpha val="43137"/>
                  </a:srgbClr>
                </a:outerShdw>
              </a:effectLst>
            </a:endParaRPr>
          </a:p>
          <a:p>
            <a:r>
              <a:rPr lang="en-US" sz="2400" b="1" dirty="0">
                <a:effectLst>
                  <a:outerShdw blurRad="38100" dist="38100" dir="2700000" algn="tl">
                    <a:srgbClr val="000000">
                      <a:alpha val="43137"/>
                    </a:srgbClr>
                  </a:outerShdw>
                </a:effectLst>
              </a:rPr>
              <a:t>Go onto the TQEA Transition page on the website and watch the videos from staff and the virtual tour of the school. </a:t>
            </a:r>
          </a:p>
          <a:p>
            <a:endParaRPr lang="en-US" sz="2400" b="1" dirty="0">
              <a:effectLst>
                <a:outerShdw blurRad="38100" dist="38100" dir="2700000" algn="tl">
                  <a:srgbClr val="000000">
                    <a:alpha val="43137"/>
                  </a:srgbClr>
                </a:outerShdw>
              </a:effectLst>
            </a:endParaRPr>
          </a:p>
          <a:p>
            <a:endParaRPr lang="en-US" sz="2400" b="1" dirty="0">
              <a:effectLst>
                <a:outerShdw blurRad="38100" dist="38100" dir="2700000" algn="tl">
                  <a:srgbClr val="000000">
                    <a:alpha val="43137"/>
                  </a:srgbClr>
                </a:outerShdw>
              </a:effectLst>
            </a:endParaRPr>
          </a:p>
          <a:p>
            <a:r>
              <a:rPr lang="en-US" sz="2400" b="1" dirty="0">
                <a:effectLst>
                  <a:outerShdw blurRad="38100" dist="38100" dir="2700000" algn="tl">
                    <a:srgbClr val="000000">
                      <a:alpha val="43137"/>
                    </a:srgbClr>
                  </a:outerShdw>
                </a:effectLst>
              </a:rPr>
              <a:t>    Make sure I have got all of the correct uniform ready for my first day – especially the correct shoes!</a:t>
            </a:r>
          </a:p>
          <a:p>
            <a:endParaRPr lang="en-US" sz="2400" b="1" dirty="0">
              <a:effectLst>
                <a:outerShdw blurRad="38100" dist="38100" dir="2700000" algn="tl">
                  <a:srgbClr val="000000">
                    <a:alpha val="43137"/>
                  </a:srgbClr>
                </a:outerShdw>
              </a:effectLst>
            </a:endParaRPr>
          </a:p>
          <a:p>
            <a:endParaRPr lang="en-US" sz="2400" b="1" dirty="0">
              <a:effectLst>
                <a:outerShdw blurRad="38100" dist="38100" dir="2700000" algn="tl">
                  <a:srgbClr val="000000">
                    <a:alpha val="43137"/>
                  </a:srgbClr>
                </a:outerShdw>
              </a:effectLst>
            </a:endParaRPr>
          </a:p>
          <a:p>
            <a:r>
              <a:rPr lang="en-US" sz="2400" b="1" dirty="0">
                <a:effectLst>
                  <a:outerShdw blurRad="38100" dist="38100" dir="2700000" algn="tl">
                    <a:srgbClr val="000000">
                      <a:alpha val="43137"/>
                    </a:srgbClr>
                  </a:outerShdw>
                </a:effectLst>
              </a:rPr>
              <a:t>Make sure I have got all of the correct equipment that I need.</a:t>
            </a:r>
          </a:p>
        </p:txBody>
      </p:sp>
      <p:sp>
        <p:nvSpPr>
          <p:cNvPr id="2" name="Rectangle 1">
            <a:extLst>
              <a:ext uri="{FF2B5EF4-FFF2-40B4-BE49-F238E27FC236}">
                <a16:creationId xmlns:a16="http://schemas.microsoft.com/office/drawing/2014/main" xmlns="" id="{47148A94-EF4B-47DD-A681-CE4411829967}"/>
              </a:ext>
            </a:extLst>
          </p:cNvPr>
          <p:cNvSpPr/>
          <p:nvPr/>
        </p:nvSpPr>
        <p:spPr>
          <a:xfrm>
            <a:off x="106385" y="2226425"/>
            <a:ext cx="424069" cy="3913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xmlns="" id="{F8604BA1-C2F1-4F26-9936-6C7D8AAECCCD}"/>
              </a:ext>
            </a:extLst>
          </p:cNvPr>
          <p:cNvSpPr/>
          <p:nvPr/>
        </p:nvSpPr>
        <p:spPr>
          <a:xfrm>
            <a:off x="159762" y="3574113"/>
            <a:ext cx="424069" cy="3913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xmlns="" id="{42091714-D86E-4947-BA2D-C895C604523B}"/>
              </a:ext>
            </a:extLst>
          </p:cNvPr>
          <p:cNvSpPr/>
          <p:nvPr/>
        </p:nvSpPr>
        <p:spPr>
          <a:xfrm>
            <a:off x="583831" y="4828155"/>
            <a:ext cx="424069" cy="3913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xmlns="" id="{D3112EBC-5F95-4E91-9702-0DB4CE907BF6}"/>
              </a:ext>
            </a:extLst>
          </p:cNvPr>
          <p:cNvSpPr/>
          <p:nvPr/>
        </p:nvSpPr>
        <p:spPr>
          <a:xfrm>
            <a:off x="1835426" y="6193900"/>
            <a:ext cx="424069" cy="3913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1499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0" y="2042"/>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Question &amp; Answer. </a:t>
            </a:r>
          </a:p>
        </p:txBody>
      </p:sp>
      <p:sp>
        <p:nvSpPr>
          <p:cNvPr id="5" name="Title 3">
            <a:extLst>
              <a:ext uri="{FF2B5EF4-FFF2-40B4-BE49-F238E27FC236}">
                <a16:creationId xmlns:a16="http://schemas.microsoft.com/office/drawing/2014/main" xmlns="" id="{F87B61F5-71F1-4301-8F00-4F3CD04CA8A0}"/>
              </a:ext>
            </a:extLst>
          </p:cNvPr>
          <p:cNvSpPr txBox="1">
            <a:spLocks/>
          </p:cNvSpPr>
          <p:nvPr/>
        </p:nvSpPr>
        <p:spPr>
          <a:xfrm>
            <a:off x="206145" y="1675974"/>
            <a:ext cx="11469020" cy="44846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u="sng" dirty="0"/>
              <a:t>Are the form groups vertical or horizontal? </a:t>
            </a:r>
          </a:p>
          <a:p>
            <a:pPr algn="l"/>
            <a:r>
              <a:rPr lang="en-US" sz="2400" dirty="0">
                <a:effectLst>
                  <a:outerShdw blurRad="38100" dist="38100" dir="2700000" algn="tl">
                    <a:srgbClr val="000000">
                      <a:alpha val="43137"/>
                    </a:srgbClr>
                  </a:outerShdw>
                </a:effectLst>
              </a:rPr>
              <a:t>In previous years we have had vertical tutor groups that have had students from all year groups. However, we have changed that for the next academic year and all tutor groups will now be horizontal, meaning that students will only be with students from their own year group. </a:t>
            </a:r>
          </a:p>
          <a:p>
            <a:pPr algn="l"/>
            <a:endParaRPr lang="en-US" sz="2400" dirty="0">
              <a:effectLst>
                <a:outerShdw blurRad="38100" dist="38100" dir="2700000" algn="tl">
                  <a:srgbClr val="000000">
                    <a:alpha val="43137"/>
                  </a:srgbClr>
                </a:outerShdw>
              </a:effectLst>
            </a:endParaRPr>
          </a:p>
          <a:p>
            <a:pPr algn="l"/>
            <a:r>
              <a:rPr lang="en-US" sz="3600" u="sng" dirty="0"/>
              <a:t>Can children go home for lunch and then return to school?</a:t>
            </a:r>
          </a:p>
          <a:p>
            <a:pPr algn="l"/>
            <a:r>
              <a:rPr lang="en-US" sz="2400" dirty="0">
                <a:effectLst>
                  <a:outerShdw blurRad="38100" dist="38100" dir="2700000" algn="tl">
                    <a:srgbClr val="000000">
                      <a:alpha val="43137"/>
                    </a:srgbClr>
                  </a:outerShdw>
                </a:effectLst>
              </a:rPr>
              <a:t>Students must remain on the school site for break and lunch time. Once students arrive at the school in the morning, the gates to the playground are locked and remain this way until the end of the day to ensure all students are safe. </a:t>
            </a:r>
          </a:p>
          <a:p>
            <a:pPr algn="l"/>
            <a:endParaRPr lang="en-US" sz="12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0449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0" y="2042"/>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Question &amp; Answer. </a:t>
            </a:r>
          </a:p>
        </p:txBody>
      </p:sp>
      <p:sp>
        <p:nvSpPr>
          <p:cNvPr id="5" name="Title 3">
            <a:extLst>
              <a:ext uri="{FF2B5EF4-FFF2-40B4-BE49-F238E27FC236}">
                <a16:creationId xmlns:a16="http://schemas.microsoft.com/office/drawing/2014/main" xmlns="" id="{F87B61F5-71F1-4301-8F00-4F3CD04CA8A0}"/>
              </a:ext>
            </a:extLst>
          </p:cNvPr>
          <p:cNvSpPr txBox="1">
            <a:spLocks/>
          </p:cNvSpPr>
          <p:nvPr/>
        </p:nvSpPr>
        <p:spPr>
          <a:xfrm>
            <a:off x="206145" y="1675974"/>
            <a:ext cx="11469020" cy="448464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u="sng" dirty="0"/>
              <a:t>When are Year 7 coming back? </a:t>
            </a:r>
          </a:p>
          <a:p>
            <a:pPr algn="l"/>
            <a:r>
              <a:rPr lang="en-US" sz="2400" dirty="0">
                <a:effectLst>
                  <a:outerShdw blurRad="38100" dist="38100" dir="2700000" algn="tl">
                    <a:srgbClr val="000000">
                      <a:alpha val="43137"/>
                    </a:srgbClr>
                  </a:outerShdw>
                </a:effectLst>
              </a:rPr>
              <a:t>Year 7 will be expected into school on Thursday 3</a:t>
            </a:r>
            <a:r>
              <a:rPr lang="en-US" sz="2400" baseline="30000" dirty="0">
                <a:effectLst>
                  <a:outerShdw blurRad="38100" dist="38100" dir="2700000" algn="tl">
                    <a:srgbClr val="000000">
                      <a:alpha val="43137"/>
                    </a:srgbClr>
                  </a:outerShdw>
                </a:effectLst>
              </a:rPr>
              <a:t>rd</a:t>
            </a:r>
            <a:r>
              <a:rPr lang="en-US" sz="2400" dirty="0">
                <a:effectLst>
                  <a:outerShdw blurRad="38100" dist="38100" dir="2700000" algn="tl">
                    <a:srgbClr val="000000">
                      <a:alpha val="43137"/>
                    </a:srgbClr>
                  </a:outerShdw>
                </a:effectLst>
              </a:rPr>
              <a:t> September 2020. During the first days back, students will have extended time with their tutors to go over all of the important information that they missed out on from Transition Days.  </a:t>
            </a:r>
          </a:p>
          <a:p>
            <a:pPr algn="l"/>
            <a:endParaRPr lang="en-US" sz="2400" dirty="0">
              <a:effectLst>
                <a:outerShdw blurRad="38100" dist="38100" dir="2700000" algn="tl">
                  <a:srgbClr val="000000">
                    <a:alpha val="43137"/>
                  </a:srgbClr>
                </a:outerShdw>
              </a:effectLst>
            </a:endParaRPr>
          </a:p>
          <a:p>
            <a:pPr algn="l"/>
            <a:endParaRPr lang="en-US" sz="12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240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3">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Points of Contact. </a:t>
            </a:r>
          </a:p>
        </p:txBody>
      </p:sp>
      <p:sp>
        <p:nvSpPr>
          <p:cNvPr id="9" name="TextBox 8">
            <a:extLst>
              <a:ext uri="{FF2B5EF4-FFF2-40B4-BE49-F238E27FC236}">
                <a16:creationId xmlns:a16="http://schemas.microsoft.com/office/drawing/2014/main" xmlns="" id="{C5197E44-F2EE-44FC-924F-E7664CCD1B7A}"/>
              </a:ext>
            </a:extLst>
          </p:cNvPr>
          <p:cNvSpPr txBox="1"/>
          <p:nvPr/>
        </p:nvSpPr>
        <p:spPr>
          <a:xfrm>
            <a:off x="4449921" y="2419548"/>
            <a:ext cx="2205476" cy="830997"/>
          </a:xfrm>
          <a:prstGeom prst="rect">
            <a:avLst/>
          </a:prstGeom>
          <a:noFill/>
        </p:spPr>
        <p:txBody>
          <a:bodyPr wrap="none" rtlCol="0">
            <a:spAutoFit/>
          </a:bodyPr>
          <a:lstStyle/>
          <a:p>
            <a:pPr algn="ctr"/>
            <a:r>
              <a:rPr lang="en-GB" sz="2400" b="1" dirty="0"/>
              <a:t>Mr Jordan Cope</a:t>
            </a:r>
          </a:p>
          <a:p>
            <a:pPr algn="ctr"/>
            <a:r>
              <a:rPr lang="en-GB" sz="2400" b="1" i="1" dirty="0"/>
              <a:t>(Head of Year)</a:t>
            </a:r>
          </a:p>
        </p:txBody>
      </p:sp>
      <p:pic>
        <p:nvPicPr>
          <p:cNvPr id="10" name="Picture 9">
            <a:extLst>
              <a:ext uri="{FF2B5EF4-FFF2-40B4-BE49-F238E27FC236}">
                <a16:creationId xmlns:a16="http://schemas.microsoft.com/office/drawing/2014/main" xmlns="" id="{795DCEC7-6E44-45F7-80BD-BB40D0CF6CEB}"/>
              </a:ext>
            </a:extLst>
          </p:cNvPr>
          <p:cNvPicPr>
            <a:picLocks noChangeAspect="1"/>
          </p:cNvPicPr>
          <p:nvPr/>
        </p:nvPicPr>
        <p:blipFill>
          <a:blip r:embed="rId4"/>
          <a:stretch>
            <a:fillRect/>
          </a:stretch>
        </p:blipFill>
        <p:spPr>
          <a:xfrm>
            <a:off x="5020107" y="3250545"/>
            <a:ext cx="1065104" cy="1483800"/>
          </a:xfrm>
          <a:prstGeom prst="rect">
            <a:avLst/>
          </a:prstGeom>
        </p:spPr>
      </p:pic>
      <p:sp>
        <p:nvSpPr>
          <p:cNvPr id="11" name="TextBox 10">
            <a:extLst>
              <a:ext uri="{FF2B5EF4-FFF2-40B4-BE49-F238E27FC236}">
                <a16:creationId xmlns:a16="http://schemas.microsoft.com/office/drawing/2014/main" xmlns="" id="{5F831BED-2128-4817-9A7D-306C416F7C0C}"/>
              </a:ext>
            </a:extLst>
          </p:cNvPr>
          <p:cNvSpPr txBox="1"/>
          <p:nvPr/>
        </p:nvSpPr>
        <p:spPr>
          <a:xfrm>
            <a:off x="4200627" y="4734345"/>
            <a:ext cx="2704074" cy="461665"/>
          </a:xfrm>
          <a:prstGeom prst="rect">
            <a:avLst/>
          </a:prstGeom>
          <a:noFill/>
        </p:spPr>
        <p:txBody>
          <a:bodyPr wrap="none" rtlCol="0">
            <a:spAutoFit/>
          </a:bodyPr>
          <a:lstStyle/>
          <a:p>
            <a:pPr algn="ctr"/>
            <a:r>
              <a:rPr lang="en-GB" sz="2400" b="1" dirty="0"/>
              <a:t>j.cope@tqea.org.uk</a:t>
            </a:r>
            <a:endParaRPr lang="en-GB" sz="2400" b="1" i="1" dirty="0"/>
          </a:p>
        </p:txBody>
      </p:sp>
      <p:sp>
        <p:nvSpPr>
          <p:cNvPr id="13" name="TextBox 12">
            <a:extLst>
              <a:ext uri="{FF2B5EF4-FFF2-40B4-BE49-F238E27FC236}">
                <a16:creationId xmlns:a16="http://schemas.microsoft.com/office/drawing/2014/main" xmlns="" id="{8DCF097B-242E-4312-95C1-D4F023C3DF75}"/>
              </a:ext>
            </a:extLst>
          </p:cNvPr>
          <p:cNvSpPr txBox="1"/>
          <p:nvPr/>
        </p:nvSpPr>
        <p:spPr>
          <a:xfrm>
            <a:off x="8032660" y="2419547"/>
            <a:ext cx="2211889" cy="830997"/>
          </a:xfrm>
          <a:prstGeom prst="rect">
            <a:avLst/>
          </a:prstGeom>
          <a:noFill/>
        </p:spPr>
        <p:txBody>
          <a:bodyPr wrap="none" rtlCol="0">
            <a:spAutoFit/>
          </a:bodyPr>
          <a:lstStyle/>
          <a:p>
            <a:pPr algn="ctr"/>
            <a:r>
              <a:rPr lang="en-GB" sz="2400" b="1" dirty="0"/>
              <a:t>Mr Neil Harding</a:t>
            </a:r>
          </a:p>
          <a:p>
            <a:pPr algn="ctr"/>
            <a:r>
              <a:rPr lang="en-GB" sz="2400" b="1" i="1" dirty="0"/>
              <a:t>(Principal)</a:t>
            </a:r>
          </a:p>
        </p:txBody>
      </p:sp>
      <p:sp>
        <p:nvSpPr>
          <p:cNvPr id="14" name="TextBox 13">
            <a:extLst>
              <a:ext uri="{FF2B5EF4-FFF2-40B4-BE49-F238E27FC236}">
                <a16:creationId xmlns:a16="http://schemas.microsoft.com/office/drawing/2014/main" xmlns="" id="{27164A95-64D0-42D7-AE60-7A1E1A8C12BA}"/>
              </a:ext>
            </a:extLst>
          </p:cNvPr>
          <p:cNvSpPr txBox="1"/>
          <p:nvPr/>
        </p:nvSpPr>
        <p:spPr>
          <a:xfrm>
            <a:off x="692083" y="2419547"/>
            <a:ext cx="3065776" cy="830997"/>
          </a:xfrm>
          <a:prstGeom prst="rect">
            <a:avLst/>
          </a:prstGeom>
          <a:noFill/>
        </p:spPr>
        <p:txBody>
          <a:bodyPr wrap="none" rtlCol="0">
            <a:spAutoFit/>
          </a:bodyPr>
          <a:lstStyle/>
          <a:p>
            <a:pPr algn="ctr"/>
            <a:r>
              <a:rPr lang="en-GB" sz="2400" b="1" dirty="0"/>
              <a:t>Ms Joanna Woodberry</a:t>
            </a:r>
          </a:p>
          <a:p>
            <a:pPr algn="ctr"/>
            <a:r>
              <a:rPr lang="en-GB" sz="2400" b="1" i="1" dirty="0"/>
              <a:t>(Tutor)</a:t>
            </a:r>
          </a:p>
        </p:txBody>
      </p:sp>
      <p:sp>
        <p:nvSpPr>
          <p:cNvPr id="15" name="TextBox 14">
            <a:extLst>
              <a:ext uri="{FF2B5EF4-FFF2-40B4-BE49-F238E27FC236}">
                <a16:creationId xmlns:a16="http://schemas.microsoft.com/office/drawing/2014/main" xmlns="" id="{DD5ABD9C-D7A8-4DAD-A649-302E73CD78CD}"/>
              </a:ext>
            </a:extLst>
          </p:cNvPr>
          <p:cNvSpPr txBox="1"/>
          <p:nvPr/>
        </p:nvSpPr>
        <p:spPr>
          <a:xfrm>
            <a:off x="480129" y="4734345"/>
            <a:ext cx="3489674" cy="461665"/>
          </a:xfrm>
          <a:prstGeom prst="rect">
            <a:avLst/>
          </a:prstGeom>
          <a:noFill/>
        </p:spPr>
        <p:txBody>
          <a:bodyPr wrap="none" rtlCol="0">
            <a:spAutoFit/>
          </a:bodyPr>
          <a:lstStyle/>
          <a:p>
            <a:pPr algn="ctr"/>
            <a:r>
              <a:rPr lang="en-GB" sz="2400" b="1" dirty="0"/>
              <a:t>j.woodberry@tqea.org.uk</a:t>
            </a:r>
            <a:endParaRPr lang="en-GB" sz="2400" b="1" i="1" dirty="0"/>
          </a:p>
        </p:txBody>
      </p:sp>
      <p:sp>
        <p:nvSpPr>
          <p:cNvPr id="16" name="TextBox 15">
            <a:extLst>
              <a:ext uri="{FF2B5EF4-FFF2-40B4-BE49-F238E27FC236}">
                <a16:creationId xmlns:a16="http://schemas.microsoft.com/office/drawing/2014/main" xmlns="" id="{C42B6986-A940-4049-9348-27B1999F1F79}"/>
              </a:ext>
            </a:extLst>
          </p:cNvPr>
          <p:cNvSpPr txBox="1"/>
          <p:nvPr/>
        </p:nvSpPr>
        <p:spPr>
          <a:xfrm>
            <a:off x="7562500" y="4734344"/>
            <a:ext cx="3152210" cy="461665"/>
          </a:xfrm>
          <a:prstGeom prst="rect">
            <a:avLst/>
          </a:prstGeom>
          <a:noFill/>
        </p:spPr>
        <p:txBody>
          <a:bodyPr wrap="none" rtlCol="0">
            <a:spAutoFit/>
          </a:bodyPr>
          <a:lstStyle/>
          <a:p>
            <a:pPr algn="ctr"/>
            <a:r>
              <a:rPr lang="en-GB" sz="2400" b="1" dirty="0"/>
              <a:t>n.harding@tqea.org.uk</a:t>
            </a:r>
            <a:endParaRPr lang="en-GB" sz="2400" b="1" i="1" dirty="0"/>
          </a:p>
        </p:txBody>
      </p:sp>
      <p:pic>
        <p:nvPicPr>
          <p:cNvPr id="2" name="Picture 1">
            <a:extLst>
              <a:ext uri="{FF2B5EF4-FFF2-40B4-BE49-F238E27FC236}">
                <a16:creationId xmlns:a16="http://schemas.microsoft.com/office/drawing/2014/main" xmlns="" id="{1BC142EB-8335-49C3-BEC7-B4568F4C9710}"/>
              </a:ext>
            </a:extLst>
          </p:cNvPr>
          <p:cNvPicPr>
            <a:picLocks noChangeAspect="1"/>
          </p:cNvPicPr>
          <p:nvPr/>
        </p:nvPicPr>
        <p:blipFill rotWithShape="1">
          <a:blip r:embed="rId5"/>
          <a:srcRect l="32317" t="10203" r="63875" b="79705"/>
          <a:stretch/>
        </p:blipFill>
        <p:spPr>
          <a:xfrm>
            <a:off x="8606052" y="3250544"/>
            <a:ext cx="1065103" cy="1587183"/>
          </a:xfrm>
          <a:prstGeom prst="rect">
            <a:avLst/>
          </a:prstGeom>
        </p:spPr>
      </p:pic>
      <p:pic>
        <p:nvPicPr>
          <p:cNvPr id="8" name="Picture 7">
            <a:extLst>
              <a:ext uri="{FF2B5EF4-FFF2-40B4-BE49-F238E27FC236}">
                <a16:creationId xmlns:a16="http://schemas.microsoft.com/office/drawing/2014/main" xmlns="" id="{2272BDDB-2F56-4461-8D96-1F8963256721}"/>
              </a:ext>
            </a:extLst>
          </p:cNvPr>
          <p:cNvPicPr>
            <a:picLocks noChangeAspect="1"/>
          </p:cNvPicPr>
          <p:nvPr/>
        </p:nvPicPr>
        <p:blipFill rotWithShape="1">
          <a:blip r:embed="rId6"/>
          <a:srcRect l="27809" t="61339" r="66796" b="23320"/>
          <a:stretch/>
        </p:blipFill>
        <p:spPr>
          <a:xfrm>
            <a:off x="1760541" y="3303255"/>
            <a:ext cx="938577" cy="1500413"/>
          </a:xfrm>
          <a:prstGeom prst="rect">
            <a:avLst/>
          </a:prstGeom>
        </p:spPr>
      </p:pic>
    </p:spTree>
    <p:extLst>
      <p:ext uri="{BB962C8B-B14F-4D97-AF65-F5344CB8AC3E}">
        <p14:creationId xmlns:p14="http://schemas.microsoft.com/office/powerpoint/2010/main" val="52438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3">
            <a:alphaModFix amt="35000"/>
          </a:blip>
          <a:srcRect t="17322" b="17099"/>
          <a:stretch/>
        </p:blipFill>
        <p:spPr>
          <a:xfrm>
            <a:off x="-2" y="2042"/>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3794883" y="3040917"/>
            <a:ext cx="4518255" cy="774063"/>
          </a:xfrm>
        </p:spPr>
        <p:txBody>
          <a:bodyPr vert="horz" lIns="91440" tIns="45720" rIns="91440" bIns="45720" rtlCol="0" anchor="t">
            <a:normAutofit fontScale="90000"/>
          </a:bodyPr>
          <a:lstStyle/>
          <a:p>
            <a:r>
              <a:rPr lang="en-US" sz="4800" b="1" dirty="0">
                <a:effectLst>
                  <a:outerShdw blurRad="38100" dist="38100" dir="2700000" algn="tl">
                    <a:srgbClr val="000000">
                      <a:alpha val="43137"/>
                    </a:srgbClr>
                  </a:outerShdw>
                </a:effectLst>
              </a:rPr>
              <a:t>The role of the Form Tutor at TQEA</a:t>
            </a:r>
          </a:p>
        </p:txBody>
      </p:sp>
      <p:sp>
        <p:nvSpPr>
          <p:cNvPr id="6" name="TextBox 5">
            <a:extLst>
              <a:ext uri="{FF2B5EF4-FFF2-40B4-BE49-F238E27FC236}">
                <a16:creationId xmlns:a16="http://schemas.microsoft.com/office/drawing/2014/main" xmlns="" id="{54BDE94B-0196-47C1-8880-B1AA036437A0}"/>
              </a:ext>
            </a:extLst>
          </p:cNvPr>
          <p:cNvSpPr txBox="1"/>
          <p:nvPr/>
        </p:nvSpPr>
        <p:spPr>
          <a:xfrm>
            <a:off x="235818" y="773735"/>
            <a:ext cx="3407229" cy="954107"/>
          </a:xfrm>
          <a:prstGeom prst="rect">
            <a:avLst/>
          </a:prstGeom>
          <a:solidFill>
            <a:schemeClr val="accent1">
              <a:lumMod val="20000"/>
              <a:lumOff val="80000"/>
            </a:schemeClr>
          </a:solidFill>
        </p:spPr>
        <p:txBody>
          <a:bodyPr wrap="square" rtlCol="0">
            <a:spAutoFit/>
          </a:bodyPr>
          <a:lstStyle/>
          <a:p>
            <a:pPr algn="ctr"/>
            <a:r>
              <a:rPr lang="en-GB" sz="2800" dirty="0"/>
              <a:t>First point of contact every day </a:t>
            </a:r>
          </a:p>
        </p:txBody>
      </p:sp>
      <p:sp>
        <p:nvSpPr>
          <p:cNvPr id="7" name="TextBox 6">
            <a:extLst>
              <a:ext uri="{FF2B5EF4-FFF2-40B4-BE49-F238E27FC236}">
                <a16:creationId xmlns:a16="http://schemas.microsoft.com/office/drawing/2014/main" xmlns="" id="{B06DB9C0-4CBA-476A-9493-382924DBC60C}"/>
              </a:ext>
            </a:extLst>
          </p:cNvPr>
          <p:cNvSpPr txBox="1"/>
          <p:nvPr/>
        </p:nvSpPr>
        <p:spPr>
          <a:xfrm>
            <a:off x="4392384" y="989179"/>
            <a:ext cx="3407229" cy="523220"/>
          </a:xfrm>
          <a:prstGeom prst="rect">
            <a:avLst/>
          </a:prstGeom>
          <a:solidFill>
            <a:srgbClr val="C00000"/>
          </a:solidFill>
          <a:ln>
            <a:solidFill>
              <a:schemeClr val="accent5">
                <a:lumMod val="50000"/>
              </a:schemeClr>
            </a:solidFill>
          </a:ln>
        </p:spPr>
        <p:txBody>
          <a:bodyPr wrap="square" rtlCol="0">
            <a:spAutoFit/>
          </a:bodyPr>
          <a:lstStyle/>
          <a:p>
            <a:pPr algn="ctr"/>
            <a:r>
              <a:rPr lang="en-GB" sz="2800" dirty="0">
                <a:solidFill>
                  <a:schemeClr val="bg1"/>
                </a:solidFill>
              </a:rPr>
              <a:t>Attendance</a:t>
            </a:r>
          </a:p>
        </p:txBody>
      </p:sp>
      <p:sp>
        <p:nvSpPr>
          <p:cNvPr id="8" name="TextBox 7">
            <a:extLst>
              <a:ext uri="{FF2B5EF4-FFF2-40B4-BE49-F238E27FC236}">
                <a16:creationId xmlns:a16="http://schemas.microsoft.com/office/drawing/2014/main" xmlns="" id="{FDC95EE1-E922-4455-8396-A0052DA856DA}"/>
              </a:ext>
            </a:extLst>
          </p:cNvPr>
          <p:cNvSpPr txBox="1"/>
          <p:nvPr/>
        </p:nvSpPr>
        <p:spPr>
          <a:xfrm>
            <a:off x="289810" y="2674586"/>
            <a:ext cx="2792622" cy="523220"/>
          </a:xfrm>
          <a:prstGeom prst="rect">
            <a:avLst/>
          </a:prstGeom>
          <a:solidFill>
            <a:srgbClr val="C00000"/>
          </a:solidFill>
          <a:ln>
            <a:solidFill>
              <a:schemeClr val="accent5">
                <a:lumMod val="50000"/>
              </a:schemeClr>
            </a:solidFill>
          </a:ln>
        </p:spPr>
        <p:txBody>
          <a:bodyPr wrap="square" rtlCol="0">
            <a:spAutoFit/>
          </a:bodyPr>
          <a:lstStyle/>
          <a:p>
            <a:pPr algn="ctr"/>
            <a:r>
              <a:rPr lang="en-GB" sz="2800" dirty="0">
                <a:solidFill>
                  <a:schemeClr val="bg1"/>
                </a:solidFill>
              </a:rPr>
              <a:t>Planners</a:t>
            </a:r>
          </a:p>
        </p:txBody>
      </p:sp>
      <p:sp>
        <p:nvSpPr>
          <p:cNvPr id="9" name="TextBox 8">
            <a:extLst>
              <a:ext uri="{FF2B5EF4-FFF2-40B4-BE49-F238E27FC236}">
                <a16:creationId xmlns:a16="http://schemas.microsoft.com/office/drawing/2014/main" xmlns="" id="{8FA79D2B-87DB-47B9-BB0F-DBD6CBBABC36}"/>
              </a:ext>
            </a:extLst>
          </p:cNvPr>
          <p:cNvSpPr txBox="1"/>
          <p:nvPr/>
        </p:nvSpPr>
        <p:spPr>
          <a:xfrm>
            <a:off x="8548953" y="1294994"/>
            <a:ext cx="3407229" cy="954107"/>
          </a:xfrm>
          <a:prstGeom prst="rect">
            <a:avLst/>
          </a:prstGeom>
          <a:solidFill>
            <a:schemeClr val="accent1">
              <a:lumMod val="20000"/>
              <a:lumOff val="80000"/>
            </a:schemeClr>
          </a:solidFill>
        </p:spPr>
        <p:txBody>
          <a:bodyPr wrap="square" rtlCol="0">
            <a:spAutoFit/>
          </a:bodyPr>
          <a:lstStyle/>
          <a:p>
            <a:pPr algn="ctr"/>
            <a:r>
              <a:rPr lang="en-GB" sz="2800" dirty="0"/>
              <a:t>Communication with parents</a:t>
            </a:r>
          </a:p>
        </p:txBody>
      </p:sp>
      <p:sp>
        <p:nvSpPr>
          <p:cNvPr id="10" name="TextBox 9">
            <a:extLst>
              <a:ext uri="{FF2B5EF4-FFF2-40B4-BE49-F238E27FC236}">
                <a16:creationId xmlns:a16="http://schemas.microsoft.com/office/drawing/2014/main" xmlns="" id="{0BDB790C-90D1-4F6C-9F90-4351AEEF4AFE}"/>
              </a:ext>
            </a:extLst>
          </p:cNvPr>
          <p:cNvSpPr txBox="1"/>
          <p:nvPr/>
        </p:nvSpPr>
        <p:spPr>
          <a:xfrm>
            <a:off x="468739" y="4144551"/>
            <a:ext cx="2792622" cy="954107"/>
          </a:xfrm>
          <a:prstGeom prst="rect">
            <a:avLst/>
          </a:prstGeom>
          <a:solidFill>
            <a:schemeClr val="accent1">
              <a:lumMod val="20000"/>
              <a:lumOff val="80000"/>
            </a:schemeClr>
          </a:solidFill>
        </p:spPr>
        <p:txBody>
          <a:bodyPr wrap="square" rtlCol="0">
            <a:spAutoFit/>
          </a:bodyPr>
          <a:lstStyle/>
          <a:p>
            <a:pPr algn="ctr"/>
            <a:r>
              <a:rPr lang="en-GB" sz="2800" dirty="0"/>
              <a:t>High expectations and routines</a:t>
            </a:r>
          </a:p>
        </p:txBody>
      </p:sp>
      <p:sp>
        <p:nvSpPr>
          <p:cNvPr id="11" name="TextBox 10">
            <a:extLst>
              <a:ext uri="{FF2B5EF4-FFF2-40B4-BE49-F238E27FC236}">
                <a16:creationId xmlns:a16="http://schemas.microsoft.com/office/drawing/2014/main" xmlns="" id="{96672B63-B9E5-4442-9AB3-C1870BE99AAA}"/>
              </a:ext>
            </a:extLst>
          </p:cNvPr>
          <p:cNvSpPr txBox="1"/>
          <p:nvPr/>
        </p:nvSpPr>
        <p:spPr>
          <a:xfrm>
            <a:off x="8548953" y="3480364"/>
            <a:ext cx="3407229" cy="954107"/>
          </a:xfrm>
          <a:prstGeom prst="rect">
            <a:avLst/>
          </a:prstGeom>
          <a:solidFill>
            <a:srgbClr val="C00000"/>
          </a:solidFill>
          <a:ln>
            <a:solidFill>
              <a:schemeClr val="accent5">
                <a:lumMod val="50000"/>
              </a:schemeClr>
            </a:solidFill>
          </a:ln>
        </p:spPr>
        <p:txBody>
          <a:bodyPr wrap="square" rtlCol="0">
            <a:spAutoFit/>
          </a:bodyPr>
          <a:lstStyle/>
          <a:p>
            <a:pPr algn="ctr"/>
            <a:r>
              <a:rPr lang="en-GB" sz="2800" dirty="0">
                <a:solidFill>
                  <a:schemeClr val="bg1"/>
                </a:solidFill>
              </a:rPr>
              <a:t>Uniform and Equipment</a:t>
            </a:r>
          </a:p>
        </p:txBody>
      </p:sp>
      <p:sp>
        <p:nvSpPr>
          <p:cNvPr id="12" name="TextBox 11">
            <a:extLst>
              <a:ext uri="{FF2B5EF4-FFF2-40B4-BE49-F238E27FC236}">
                <a16:creationId xmlns:a16="http://schemas.microsoft.com/office/drawing/2014/main" xmlns="" id="{DA56BF82-C458-47FA-9617-B913A24B419F}"/>
              </a:ext>
            </a:extLst>
          </p:cNvPr>
          <p:cNvSpPr txBox="1"/>
          <p:nvPr/>
        </p:nvSpPr>
        <p:spPr>
          <a:xfrm>
            <a:off x="3082432" y="5429444"/>
            <a:ext cx="3407229" cy="954107"/>
          </a:xfrm>
          <a:prstGeom prst="rect">
            <a:avLst/>
          </a:prstGeom>
          <a:solidFill>
            <a:srgbClr val="C00000"/>
          </a:solidFill>
          <a:ln>
            <a:solidFill>
              <a:schemeClr val="accent5">
                <a:lumMod val="50000"/>
              </a:schemeClr>
            </a:solidFill>
          </a:ln>
        </p:spPr>
        <p:txBody>
          <a:bodyPr wrap="square" rtlCol="0">
            <a:spAutoFit/>
          </a:bodyPr>
          <a:lstStyle/>
          <a:p>
            <a:pPr algn="ctr"/>
            <a:r>
              <a:rPr lang="en-GB" sz="2800" dirty="0">
                <a:solidFill>
                  <a:schemeClr val="bg1"/>
                </a:solidFill>
              </a:rPr>
              <a:t>Monitor progress in </a:t>
            </a:r>
            <a:r>
              <a:rPr lang="en-GB" sz="2800" b="1" dirty="0">
                <a:solidFill>
                  <a:schemeClr val="bg1"/>
                </a:solidFill>
              </a:rPr>
              <a:t>all </a:t>
            </a:r>
            <a:r>
              <a:rPr lang="en-GB" sz="2800" dirty="0">
                <a:solidFill>
                  <a:schemeClr val="bg1"/>
                </a:solidFill>
              </a:rPr>
              <a:t>subjects</a:t>
            </a:r>
          </a:p>
        </p:txBody>
      </p:sp>
      <p:sp>
        <p:nvSpPr>
          <p:cNvPr id="14" name="TextBox 13">
            <a:extLst>
              <a:ext uri="{FF2B5EF4-FFF2-40B4-BE49-F238E27FC236}">
                <a16:creationId xmlns:a16="http://schemas.microsoft.com/office/drawing/2014/main" xmlns="" id="{E0EA61B2-79C0-4A84-9A5B-CFE2D040EF7B}"/>
              </a:ext>
            </a:extLst>
          </p:cNvPr>
          <p:cNvSpPr txBox="1"/>
          <p:nvPr/>
        </p:nvSpPr>
        <p:spPr>
          <a:xfrm>
            <a:off x="181826" y="773735"/>
            <a:ext cx="3407229" cy="954107"/>
          </a:xfrm>
          <a:prstGeom prst="rect">
            <a:avLst/>
          </a:prstGeom>
          <a:solidFill>
            <a:schemeClr val="accent5">
              <a:lumMod val="50000"/>
            </a:schemeClr>
          </a:solidFill>
          <a:ln>
            <a:solidFill>
              <a:srgbClr val="C00000"/>
            </a:solidFill>
          </a:ln>
        </p:spPr>
        <p:txBody>
          <a:bodyPr wrap="square" rtlCol="0">
            <a:spAutoFit/>
          </a:bodyPr>
          <a:lstStyle/>
          <a:p>
            <a:pPr algn="ctr"/>
            <a:r>
              <a:rPr lang="en-GB" sz="2800" dirty="0">
                <a:solidFill>
                  <a:schemeClr val="bg1"/>
                </a:solidFill>
              </a:rPr>
              <a:t>First point of contact every day </a:t>
            </a:r>
          </a:p>
        </p:txBody>
      </p:sp>
      <p:sp>
        <p:nvSpPr>
          <p:cNvPr id="15" name="TextBox 14">
            <a:extLst>
              <a:ext uri="{FF2B5EF4-FFF2-40B4-BE49-F238E27FC236}">
                <a16:creationId xmlns:a16="http://schemas.microsoft.com/office/drawing/2014/main" xmlns="" id="{0C4BD3DE-4C40-4CBA-A150-A1DE7E4B3759}"/>
              </a:ext>
            </a:extLst>
          </p:cNvPr>
          <p:cNvSpPr txBox="1"/>
          <p:nvPr/>
        </p:nvSpPr>
        <p:spPr>
          <a:xfrm>
            <a:off x="8494961" y="1294994"/>
            <a:ext cx="3407229" cy="954107"/>
          </a:xfrm>
          <a:prstGeom prst="rect">
            <a:avLst/>
          </a:prstGeom>
          <a:solidFill>
            <a:schemeClr val="accent5">
              <a:lumMod val="50000"/>
            </a:schemeClr>
          </a:solidFill>
          <a:ln>
            <a:solidFill>
              <a:srgbClr val="C00000"/>
            </a:solidFill>
          </a:ln>
        </p:spPr>
        <p:txBody>
          <a:bodyPr wrap="square" rtlCol="0">
            <a:spAutoFit/>
          </a:bodyPr>
          <a:lstStyle/>
          <a:p>
            <a:pPr algn="ctr"/>
            <a:r>
              <a:rPr lang="en-GB" sz="2800" dirty="0">
                <a:solidFill>
                  <a:schemeClr val="bg1"/>
                </a:solidFill>
              </a:rPr>
              <a:t>Communication with parents</a:t>
            </a:r>
          </a:p>
        </p:txBody>
      </p:sp>
      <p:sp>
        <p:nvSpPr>
          <p:cNvPr id="16" name="TextBox 15">
            <a:extLst>
              <a:ext uri="{FF2B5EF4-FFF2-40B4-BE49-F238E27FC236}">
                <a16:creationId xmlns:a16="http://schemas.microsoft.com/office/drawing/2014/main" xmlns="" id="{53A5C250-8963-4D36-809B-1046B40FAAD0}"/>
              </a:ext>
            </a:extLst>
          </p:cNvPr>
          <p:cNvSpPr txBox="1"/>
          <p:nvPr/>
        </p:nvSpPr>
        <p:spPr>
          <a:xfrm>
            <a:off x="414747" y="4144551"/>
            <a:ext cx="2792622" cy="954107"/>
          </a:xfrm>
          <a:prstGeom prst="rect">
            <a:avLst/>
          </a:prstGeom>
          <a:solidFill>
            <a:schemeClr val="accent5">
              <a:lumMod val="50000"/>
            </a:schemeClr>
          </a:solidFill>
          <a:ln>
            <a:solidFill>
              <a:srgbClr val="C00000"/>
            </a:solidFill>
          </a:ln>
        </p:spPr>
        <p:txBody>
          <a:bodyPr wrap="square" rtlCol="0">
            <a:spAutoFit/>
          </a:bodyPr>
          <a:lstStyle/>
          <a:p>
            <a:pPr algn="ctr"/>
            <a:r>
              <a:rPr lang="en-GB" sz="2800" dirty="0">
                <a:solidFill>
                  <a:schemeClr val="bg1"/>
                </a:solidFill>
              </a:rPr>
              <a:t>High expectations and routines</a:t>
            </a:r>
          </a:p>
        </p:txBody>
      </p:sp>
      <p:sp>
        <p:nvSpPr>
          <p:cNvPr id="18" name="TextBox 17">
            <a:extLst>
              <a:ext uri="{FF2B5EF4-FFF2-40B4-BE49-F238E27FC236}">
                <a16:creationId xmlns:a16="http://schemas.microsoft.com/office/drawing/2014/main" xmlns="" id="{CD2A35BD-D81D-4EF7-AF9D-8C2D47D944A6}"/>
              </a:ext>
            </a:extLst>
          </p:cNvPr>
          <p:cNvSpPr txBox="1"/>
          <p:nvPr/>
        </p:nvSpPr>
        <p:spPr>
          <a:xfrm>
            <a:off x="7637215" y="5188680"/>
            <a:ext cx="3407229" cy="954107"/>
          </a:xfrm>
          <a:prstGeom prst="rect">
            <a:avLst/>
          </a:prstGeom>
          <a:solidFill>
            <a:schemeClr val="accent5">
              <a:lumMod val="50000"/>
            </a:schemeClr>
          </a:solidFill>
          <a:ln>
            <a:solidFill>
              <a:srgbClr val="C00000"/>
            </a:solidFill>
          </a:ln>
        </p:spPr>
        <p:txBody>
          <a:bodyPr wrap="square" rtlCol="0">
            <a:spAutoFit/>
          </a:bodyPr>
          <a:lstStyle/>
          <a:p>
            <a:pPr algn="ctr"/>
            <a:r>
              <a:rPr lang="en-GB" sz="2800" dirty="0">
                <a:solidFill>
                  <a:schemeClr val="bg1"/>
                </a:solidFill>
              </a:rPr>
              <a:t>Recognise and celebrate successes</a:t>
            </a:r>
          </a:p>
        </p:txBody>
      </p:sp>
    </p:spTree>
    <p:extLst>
      <p:ext uri="{BB962C8B-B14F-4D97-AF65-F5344CB8AC3E}">
        <p14:creationId xmlns:p14="http://schemas.microsoft.com/office/powerpoint/2010/main" val="22236891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3">
            <a:alphaModFix amt="35000"/>
          </a:blip>
          <a:srcRect t="17322" b="17099"/>
          <a:stretch/>
        </p:blipFill>
        <p:spPr>
          <a:xfrm>
            <a:off x="0" y="2042"/>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Academy Planner</a:t>
            </a:r>
          </a:p>
        </p:txBody>
      </p:sp>
      <p:pic>
        <p:nvPicPr>
          <p:cNvPr id="3" name="Picture 2">
            <a:extLst>
              <a:ext uri="{FF2B5EF4-FFF2-40B4-BE49-F238E27FC236}">
                <a16:creationId xmlns:a16="http://schemas.microsoft.com/office/drawing/2014/main" xmlns="" id="{021B2065-C7F5-42E7-9D33-FE97F8AAE910}"/>
              </a:ext>
            </a:extLst>
          </p:cNvPr>
          <p:cNvPicPr>
            <a:picLocks noChangeAspect="1"/>
          </p:cNvPicPr>
          <p:nvPr/>
        </p:nvPicPr>
        <p:blipFill>
          <a:blip r:embed="rId4"/>
          <a:stretch>
            <a:fillRect/>
          </a:stretch>
        </p:blipFill>
        <p:spPr>
          <a:xfrm rot="700690">
            <a:off x="8245271" y="218381"/>
            <a:ext cx="2473274" cy="3085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xmlns="" id="{7F3E2402-3741-45E6-8A03-5FABB5D1BA4A}"/>
              </a:ext>
            </a:extLst>
          </p:cNvPr>
          <p:cNvSpPr txBox="1"/>
          <p:nvPr/>
        </p:nvSpPr>
        <p:spPr>
          <a:xfrm>
            <a:off x="0" y="1233793"/>
            <a:ext cx="6208004" cy="2246769"/>
          </a:xfrm>
          <a:prstGeom prst="rect">
            <a:avLst/>
          </a:prstGeom>
          <a:noFill/>
        </p:spPr>
        <p:txBody>
          <a:bodyPr wrap="square">
            <a:spAutoFit/>
          </a:bodyPr>
          <a:lstStyle/>
          <a:p>
            <a:pPr marL="285750" indent="-285750" algn="l">
              <a:buFont typeface="Arial" panose="020B0604020202020204" pitchFamily="34" charset="0"/>
              <a:buChar char="•"/>
            </a:pPr>
            <a:r>
              <a:rPr lang="en-GB" sz="2800" b="1" dirty="0">
                <a:effectLst>
                  <a:outerShdw blurRad="38100" dist="38100" dir="2700000" algn="tl">
                    <a:srgbClr val="000000">
                      <a:alpha val="43137"/>
                    </a:srgbClr>
                  </a:outerShdw>
                </a:effectLst>
              </a:rPr>
              <a:t>Home-Academy agreement</a:t>
            </a:r>
          </a:p>
          <a:p>
            <a:pPr marL="285750" indent="-285750" algn="l">
              <a:buFont typeface="Arial" panose="020B0604020202020204" pitchFamily="34" charset="0"/>
              <a:buChar char="•"/>
            </a:pPr>
            <a:r>
              <a:rPr lang="en-GB" sz="2800" b="1" dirty="0">
                <a:effectLst>
                  <a:outerShdw blurRad="38100" dist="38100" dir="2700000" algn="tl">
                    <a:srgbClr val="000000">
                      <a:alpha val="43137"/>
                    </a:srgbClr>
                  </a:outerShdw>
                </a:effectLst>
              </a:rPr>
              <a:t>Key information</a:t>
            </a:r>
          </a:p>
          <a:p>
            <a:pPr marL="285750" indent="-285750" algn="l">
              <a:buFont typeface="Arial" panose="020B0604020202020204" pitchFamily="34" charset="0"/>
              <a:buChar char="•"/>
            </a:pPr>
            <a:r>
              <a:rPr lang="en-GB" sz="2800" b="1" dirty="0">
                <a:effectLst>
                  <a:outerShdw blurRad="38100" dist="38100" dir="2700000" algn="tl">
                    <a:srgbClr val="000000">
                      <a:alpha val="43137"/>
                    </a:srgbClr>
                  </a:outerShdw>
                </a:effectLst>
              </a:rPr>
              <a:t>Record homework</a:t>
            </a:r>
          </a:p>
          <a:p>
            <a:pPr marL="285750" indent="-285750" algn="l">
              <a:buFont typeface="Arial" panose="020B0604020202020204" pitchFamily="34" charset="0"/>
              <a:buChar char="•"/>
            </a:pPr>
            <a:r>
              <a:rPr lang="en-GB" sz="2800" b="1" dirty="0">
                <a:effectLst>
                  <a:outerShdw blurRad="38100" dist="38100" dir="2700000" algn="tl">
                    <a:srgbClr val="000000">
                      <a:alpha val="43137"/>
                    </a:srgbClr>
                  </a:outerShdw>
                </a:effectLst>
              </a:rPr>
              <a:t>Communication</a:t>
            </a:r>
          </a:p>
          <a:p>
            <a:pPr marL="285750" indent="-285750" algn="l">
              <a:buFont typeface="Arial" panose="020B0604020202020204" pitchFamily="34" charset="0"/>
              <a:buChar char="•"/>
            </a:pPr>
            <a:r>
              <a:rPr lang="en-GB" sz="2800" b="1" dirty="0">
                <a:effectLst>
                  <a:outerShdw blurRad="38100" dist="38100" dir="2700000" algn="tl">
                    <a:srgbClr val="000000">
                      <a:alpha val="43137"/>
                    </a:srgbClr>
                  </a:outerShdw>
                </a:effectLst>
              </a:rPr>
              <a:t>Parent and Tutor signature weekly</a:t>
            </a:r>
            <a:endParaRPr lang="en-GB" sz="2800" dirty="0"/>
          </a:p>
        </p:txBody>
      </p:sp>
      <p:pic>
        <p:nvPicPr>
          <p:cNvPr id="9" name="Picture 8">
            <a:extLst>
              <a:ext uri="{FF2B5EF4-FFF2-40B4-BE49-F238E27FC236}">
                <a16:creationId xmlns:a16="http://schemas.microsoft.com/office/drawing/2014/main" xmlns="" id="{C775C582-D943-44E5-B81B-F0DC398A0FCF}"/>
              </a:ext>
            </a:extLst>
          </p:cNvPr>
          <p:cNvPicPr>
            <a:picLocks noChangeAspect="1"/>
          </p:cNvPicPr>
          <p:nvPr/>
        </p:nvPicPr>
        <p:blipFill>
          <a:blip r:embed="rId5"/>
          <a:stretch>
            <a:fillRect/>
          </a:stretch>
        </p:blipFill>
        <p:spPr>
          <a:xfrm>
            <a:off x="6096000" y="4282944"/>
            <a:ext cx="4132129" cy="2219106"/>
          </a:xfrm>
          <a:prstGeom prst="rect">
            <a:avLst/>
          </a:prstGeom>
          <a:ln w="88900" cap="sq" cmpd="thickThin">
            <a:solidFill>
              <a:srgbClr val="000000"/>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xmlns="" id="{C39127CB-7739-4584-9E88-17F3D9576610}"/>
              </a:ext>
            </a:extLst>
          </p:cNvPr>
          <p:cNvPicPr>
            <a:picLocks noChangeAspect="1"/>
          </p:cNvPicPr>
          <p:nvPr/>
        </p:nvPicPr>
        <p:blipFill>
          <a:blip r:embed="rId6"/>
          <a:stretch>
            <a:fillRect/>
          </a:stretch>
        </p:blipFill>
        <p:spPr>
          <a:xfrm>
            <a:off x="2330594" y="3935458"/>
            <a:ext cx="2771776" cy="24446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853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3">
            <a:alphaModFix amt="35000"/>
          </a:blip>
          <a:srcRect t="17322" b="17099"/>
          <a:stretch/>
        </p:blipFill>
        <p:spPr>
          <a:xfrm>
            <a:off x="0" y="2042"/>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0" y="222568"/>
            <a:ext cx="5346515" cy="774063"/>
          </a:xfrm>
        </p:spPr>
        <p:txBody>
          <a:bodyPr vert="horz" lIns="91440" tIns="45720" rIns="91440" bIns="45720" rtlCol="0" anchor="t">
            <a:normAutofit fontScale="90000"/>
          </a:bodyPr>
          <a:lstStyle/>
          <a:p>
            <a:r>
              <a:rPr lang="en-US" sz="4800" b="1" dirty="0">
                <a:effectLst>
                  <a:outerShdw blurRad="38100" dist="38100" dir="2700000" algn="tl">
                    <a:srgbClr val="000000">
                      <a:alpha val="43137"/>
                    </a:srgbClr>
                  </a:outerShdw>
                </a:effectLst>
              </a:rPr>
              <a:t>So what is Tutor Time?</a:t>
            </a:r>
          </a:p>
        </p:txBody>
      </p:sp>
      <p:graphicFrame>
        <p:nvGraphicFramePr>
          <p:cNvPr id="2" name="Table 2">
            <a:extLst>
              <a:ext uri="{FF2B5EF4-FFF2-40B4-BE49-F238E27FC236}">
                <a16:creationId xmlns:a16="http://schemas.microsoft.com/office/drawing/2014/main" xmlns="" id="{0CA01274-C666-403D-8E75-1D770EE0FA41}"/>
              </a:ext>
            </a:extLst>
          </p:cNvPr>
          <p:cNvGraphicFramePr>
            <a:graphicFrameLocks noGrp="1"/>
          </p:cNvGraphicFramePr>
          <p:nvPr/>
        </p:nvGraphicFramePr>
        <p:xfrm>
          <a:off x="5346514" y="719666"/>
          <a:ext cx="6540686" cy="4572000"/>
        </p:xfrm>
        <a:graphic>
          <a:graphicData uri="http://schemas.openxmlformats.org/drawingml/2006/table">
            <a:tbl>
              <a:tblPr firstRow="1" bandRow="1">
                <a:tableStyleId>{7DF18680-E054-41AD-8BC1-D1AEF772440D}</a:tableStyleId>
              </a:tblPr>
              <a:tblGrid>
                <a:gridCol w="1639260">
                  <a:extLst>
                    <a:ext uri="{9D8B030D-6E8A-4147-A177-3AD203B41FA5}">
                      <a16:colId xmlns:a16="http://schemas.microsoft.com/office/drawing/2014/main" xmlns="" val="1520427192"/>
                    </a:ext>
                  </a:extLst>
                </a:gridCol>
                <a:gridCol w="4901426">
                  <a:extLst>
                    <a:ext uri="{9D8B030D-6E8A-4147-A177-3AD203B41FA5}">
                      <a16:colId xmlns:a16="http://schemas.microsoft.com/office/drawing/2014/main" xmlns="" val="457202104"/>
                    </a:ext>
                  </a:extLst>
                </a:gridCol>
              </a:tblGrid>
              <a:tr h="669883">
                <a:tc>
                  <a:txBody>
                    <a:bodyPr/>
                    <a:lstStyle/>
                    <a:p>
                      <a:pPr algn="ctr"/>
                      <a:r>
                        <a:rPr lang="en-GB" b="1" u="sng" dirty="0">
                          <a:solidFill>
                            <a:schemeClr val="tx1"/>
                          </a:solidFill>
                        </a:rPr>
                        <a:t>Monday</a:t>
                      </a:r>
                    </a:p>
                  </a:txBody>
                  <a:tcPr/>
                </a:tc>
                <a:tc>
                  <a:txBody>
                    <a:bodyPr/>
                    <a:lstStyle/>
                    <a:p>
                      <a:pPr algn="ctr"/>
                      <a:r>
                        <a:rPr lang="en-GB" dirty="0">
                          <a:solidFill>
                            <a:schemeClr val="tx1"/>
                          </a:solidFill>
                        </a:rPr>
                        <a:t>Thought of the Week / Attendance Checking / Behaviour Monitoring </a:t>
                      </a:r>
                    </a:p>
                    <a:p>
                      <a:pPr algn="ctr"/>
                      <a:endParaRPr lang="en-GB" dirty="0">
                        <a:solidFill>
                          <a:schemeClr val="tx1"/>
                        </a:solidFill>
                      </a:endParaRPr>
                    </a:p>
                  </a:txBody>
                  <a:tcPr/>
                </a:tc>
                <a:extLst>
                  <a:ext uri="{0D108BD9-81ED-4DB2-BD59-A6C34878D82A}">
                    <a16:rowId xmlns:a16="http://schemas.microsoft.com/office/drawing/2014/main" xmlns="" val="3561023980"/>
                  </a:ext>
                </a:extLst>
              </a:tr>
              <a:tr h="669883">
                <a:tc>
                  <a:txBody>
                    <a:bodyPr/>
                    <a:lstStyle/>
                    <a:p>
                      <a:pPr algn="ctr"/>
                      <a:endParaRPr lang="en-GB" b="1" u="sng" dirty="0">
                        <a:solidFill>
                          <a:schemeClr val="tx1"/>
                        </a:solidFill>
                      </a:endParaRPr>
                    </a:p>
                    <a:p>
                      <a:pPr algn="ctr"/>
                      <a:r>
                        <a:rPr lang="en-GB" b="1" u="sng" dirty="0">
                          <a:solidFill>
                            <a:schemeClr val="tx1"/>
                          </a:solidFill>
                        </a:rPr>
                        <a:t>Tuesday</a:t>
                      </a:r>
                    </a:p>
                  </a:txBody>
                  <a:tcPr/>
                </a:tc>
                <a:tc>
                  <a:txBody>
                    <a:bodyPr/>
                    <a:lstStyle/>
                    <a:p>
                      <a:pPr algn="ctr"/>
                      <a:endParaRPr lang="en-GB" dirty="0">
                        <a:solidFill>
                          <a:schemeClr val="tx1"/>
                        </a:solidFill>
                      </a:endParaRPr>
                    </a:p>
                    <a:p>
                      <a:pPr algn="ctr"/>
                      <a:r>
                        <a:rPr lang="en-GB" dirty="0">
                          <a:solidFill>
                            <a:schemeClr val="tx1"/>
                          </a:solidFill>
                        </a:rPr>
                        <a:t>CHARACTER VALUES</a:t>
                      </a:r>
                    </a:p>
                    <a:p>
                      <a:pPr algn="ctr"/>
                      <a:endParaRPr lang="en-GB" dirty="0">
                        <a:solidFill>
                          <a:schemeClr val="tx1"/>
                        </a:solidFill>
                      </a:endParaRPr>
                    </a:p>
                  </a:txBody>
                  <a:tcPr/>
                </a:tc>
                <a:extLst>
                  <a:ext uri="{0D108BD9-81ED-4DB2-BD59-A6C34878D82A}">
                    <a16:rowId xmlns:a16="http://schemas.microsoft.com/office/drawing/2014/main" xmlns="" val="3900948258"/>
                  </a:ext>
                </a:extLst>
              </a:tr>
              <a:tr h="669883">
                <a:tc>
                  <a:txBody>
                    <a:bodyPr/>
                    <a:lstStyle/>
                    <a:p>
                      <a:pPr algn="ctr"/>
                      <a:endParaRPr lang="en-GB" b="1" u="sng" dirty="0">
                        <a:solidFill>
                          <a:schemeClr val="tx1"/>
                        </a:solidFill>
                      </a:endParaRPr>
                    </a:p>
                    <a:p>
                      <a:pPr algn="ctr"/>
                      <a:r>
                        <a:rPr lang="en-GB" b="1" u="sng" dirty="0">
                          <a:solidFill>
                            <a:schemeClr val="tx1"/>
                          </a:solidFill>
                        </a:rPr>
                        <a:t>Wednesday</a:t>
                      </a:r>
                    </a:p>
                  </a:txBody>
                  <a:tcPr/>
                </a:tc>
                <a:tc>
                  <a:txBody>
                    <a:bodyPr/>
                    <a:lstStyle/>
                    <a:p>
                      <a:pPr algn="ctr"/>
                      <a:endParaRPr lang="en-GB" dirty="0">
                        <a:solidFill>
                          <a:schemeClr val="tx1"/>
                        </a:solidFill>
                      </a:endParaRPr>
                    </a:p>
                    <a:p>
                      <a:pPr algn="ctr"/>
                      <a:r>
                        <a:rPr lang="en-GB" dirty="0">
                          <a:solidFill>
                            <a:schemeClr val="tx1"/>
                          </a:solidFill>
                        </a:rPr>
                        <a:t>LITERACY</a:t>
                      </a:r>
                    </a:p>
                    <a:p>
                      <a:pPr algn="ctr"/>
                      <a:endParaRPr lang="en-GB" dirty="0">
                        <a:solidFill>
                          <a:schemeClr val="tx1"/>
                        </a:solidFill>
                      </a:endParaRPr>
                    </a:p>
                  </a:txBody>
                  <a:tcPr/>
                </a:tc>
                <a:extLst>
                  <a:ext uri="{0D108BD9-81ED-4DB2-BD59-A6C34878D82A}">
                    <a16:rowId xmlns:a16="http://schemas.microsoft.com/office/drawing/2014/main" xmlns="" val="1167863386"/>
                  </a:ext>
                </a:extLst>
              </a:tr>
              <a:tr h="669883">
                <a:tc>
                  <a:txBody>
                    <a:bodyPr/>
                    <a:lstStyle/>
                    <a:p>
                      <a:pPr algn="ctr"/>
                      <a:endParaRPr lang="en-GB" b="1" u="sng" dirty="0">
                        <a:solidFill>
                          <a:schemeClr val="tx1"/>
                        </a:solidFill>
                      </a:endParaRPr>
                    </a:p>
                    <a:p>
                      <a:pPr algn="ctr"/>
                      <a:r>
                        <a:rPr lang="en-GB" b="1" u="sng" dirty="0">
                          <a:solidFill>
                            <a:schemeClr val="tx1"/>
                          </a:solidFill>
                        </a:rPr>
                        <a:t>Thursday</a:t>
                      </a:r>
                    </a:p>
                  </a:txBody>
                  <a:tcPr/>
                </a:tc>
                <a:tc>
                  <a:txBody>
                    <a:bodyPr/>
                    <a:lstStyle/>
                    <a:p>
                      <a:pPr algn="ctr"/>
                      <a:endParaRPr lang="en-GB" dirty="0">
                        <a:solidFill>
                          <a:schemeClr val="tx1"/>
                        </a:solidFill>
                      </a:endParaRPr>
                    </a:p>
                    <a:p>
                      <a:pPr algn="ctr"/>
                      <a:r>
                        <a:rPr lang="en-GB" dirty="0">
                          <a:solidFill>
                            <a:schemeClr val="tx1"/>
                          </a:solidFill>
                        </a:rPr>
                        <a:t>LITERACY</a:t>
                      </a:r>
                    </a:p>
                    <a:p>
                      <a:pPr algn="ctr"/>
                      <a:endParaRPr lang="en-GB" dirty="0">
                        <a:solidFill>
                          <a:schemeClr val="tx1"/>
                        </a:solidFill>
                      </a:endParaRPr>
                    </a:p>
                  </a:txBody>
                  <a:tcPr/>
                </a:tc>
                <a:extLst>
                  <a:ext uri="{0D108BD9-81ED-4DB2-BD59-A6C34878D82A}">
                    <a16:rowId xmlns:a16="http://schemas.microsoft.com/office/drawing/2014/main" xmlns="" val="1958564112"/>
                  </a:ext>
                </a:extLst>
              </a:tr>
              <a:tr h="669883">
                <a:tc>
                  <a:txBody>
                    <a:bodyPr/>
                    <a:lstStyle/>
                    <a:p>
                      <a:pPr algn="ctr"/>
                      <a:endParaRPr lang="en-GB" b="1" u="sng" dirty="0">
                        <a:solidFill>
                          <a:schemeClr val="tx1"/>
                        </a:solidFill>
                      </a:endParaRPr>
                    </a:p>
                    <a:p>
                      <a:pPr algn="ctr"/>
                      <a:r>
                        <a:rPr lang="en-GB" b="1" u="sng" dirty="0">
                          <a:solidFill>
                            <a:schemeClr val="tx1"/>
                          </a:solidFill>
                        </a:rPr>
                        <a:t>Friday</a:t>
                      </a:r>
                    </a:p>
                  </a:txBody>
                  <a:tcPr/>
                </a:tc>
                <a:tc>
                  <a:txBody>
                    <a:bodyPr/>
                    <a:lstStyle/>
                    <a:p>
                      <a:pPr algn="ctr"/>
                      <a:endParaRPr lang="en-GB" dirty="0">
                        <a:solidFill>
                          <a:schemeClr val="tx1"/>
                        </a:solidFill>
                      </a:endParaRPr>
                    </a:p>
                    <a:p>
                      <a:pPr algn="ctr"/>
                      <a:r>
                        <a:rPr lang="en-GB" dirty="0">
                          <a:solidFill>
                            <a:schemeClr val="tx1"/>
                          </a:solidFill>
                        </a:rPr>
                        <a:t>ASSEMBLY</a:t>
                      </a:r>
                    </a:p>
                    <a:p>
                      <a:pPr algn="ctr"/>
                      <a:endParaRPr lang="en-GB" dirty="0">
                        <a:solidFill>
                          <a:schemeClr val="tx1"/>
                        </a:solidFill>
                      </a:endParaRPr>
                    </a:p>
                  </a:txBody>
                  <a:tcPr/>
                </a:tc>
                <a:extLst>
                  <a:ext uri="{0D108BD9-81ED-4DB2-BD59-A6C34878D82A}">
                    <a16:rowId xmlns:a16="http://schemas.microsoft.com/office/drawing/2014/main" xmlns="" val="1203400868"/>
                  </a:ext>
                </a:extLst>
              </a:tr>
            </a:tbl>
          </a:graphicData>
        </a:graphic>
      </p:graphicFrame>
      <p:sp>
        <p:nvSpPr>
          <p:cNvPr id="5" name="Oval 4">
            <a:extLst>
              <a:ext uri="{FF2B5EF4-FFF2-40B4-BE49-F238E27FC236}">
                <a16:creationId xmlns:a16="http://schemas.microsoft.com/office/drawing/2014/main" xmlns="" id="{D54C986E-D486-40AC-A51D-2B7AE9343E8B}"/>
              </a:ext>
            </a:extLst>
          </p:cNvPr>
          <p:cNvSpPr/>
          <p:nvPr/>
        </p:nvSpPr>
        <p:spPr>
          <a:xfrm>
            <a:off x="640080" y="1566334"/>
            <a:ext cx="2865120" cy="167978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Your opportunity to make sure that you are READY for the week. </a:t>
            </a:r>
          </a:p>
        </p:txBody>
      </p:sp>
      <p:cxnSp>
        <p:nvCxnSpPr>
          <p:cNvPr id="7" name="Straight Arrow Connector 6">
            <a:extLst>
              <a:ext uri="{FF2B5EF4-FFF2-40B4-BE49-F238E27FC236}">
                <a16:creationId xmlns:a16="http://schemas.microsoft.com/office/drawing/2014/main" xmlns="" id="{CF255B61-9E72-428E-893A-0113FAF58771}"/>
              </a:ext>
            </a:extLst>
          </p:cNvPr>
          <p:cNvCxnSpPr/>
          <p:nvPr/>
        </p:nvCxnSpPr>
        <p:spPr>
          <a:xfrm flipV="1">
            <a:off x="3611880" y="1217157"/>
            <a:ext cx="1981200" cy="90120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7E77786E-575D-4ED3-8B29-C743991C4F26}"/>
              </a:ext>
            </a:extLst>
          </p:cNvPr>
          <p:cNvSpPr/>
          <p:nvPr/>
        </p:nvSpPr>
        <p:spPr>
          <a:xfrm>
            <a:off x="211997" y="4955646"/>
            <a:ext cx="4267200" cy="167978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 our assemblies we will recap on our learning for the week and celebrate all of our successes. </a:t>
            </a:r>
          </a:p>
        </p:txBody>
      </p:sp>
      <p:cxnSp>
        <p:nvCxnSpPr>
          <p:cNvPr id="10" name="Straight Arrow Connector 9">
            <a:extLst>
              <a:ext uri="{FF2B5EF4-FFF2-40B4-BE49-F238E27FC236}">
                <a16:creationId xmlns:a16="http://schemas.microsoft.com/office/drawing/2014/main" xmlns="" id="{94298337-62C8-4600-A4A7-2902D5711E5A}"/>
              </a:ext>
            </a:extLst>
          </p:cNvPr>
          <p:cNvCxnSpPr>
            <a:cxnSpLocks/>
          </p:cNvCxnSpPr>
          <p:nvPr/>
        </p:nvCxnSpPr>
        <p:spPr>
          <a:xfrm flipV="1">
            <a:off x="4130040" y="5074920"/>
            <a:ext cx="1463040" cy="43727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xmlns="" id="{994563C2-EEAF-4B46-B6D0-D461D3F57510}"/>
              </a:ext>
            </a:extLst>
          </p:cNvPr>
          <p:cNvSpPr/>
          <p:nvPr/>
        </p:nvSpPr>
        <p:spPr>
          <a:xfrm>
            <a:off x="9304021" y="5176172"/>
            <a:ext cx="2865120" cy="167978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This is an opportunity to work together to develop our four key character values.</a:t>
            </a:r>
          </a:p>
        </p:txBody>
      </p:sp>
      <p:cxnSp>
        <p:nvCxnSpPr>
          <p:cNvPr id="14" name="Straight Arrow Connector 13">
            <a:extLst>
              <a:ext uri="{FF2B5EF4-FFF2-40B4-BE49-F238E27FC236}">
                <a16:creationId xmlns:a16="http://schemas.microsoft.com/office/drawing/2014/main" xmlns="" id="{7CF96EBE-33B3-4BF1-A5F9-FDDB22DD3ACF}"/>
              </a:ext>
            </a:extLst>
          </p:cNvPr>
          <p:cNvCxnSpPr>
            <a:cxnSpLocks/>
          </p:cNvCxnSpPr>
          <p:nvPr/>
        </p:nvCxnSpPr>
        <p:spPr>
          <a:xfrm flipH="1" flipV="1">
            <a:off x="10394362" y="2162036"/>
            <a:ext cx="848949" cy="3127798"/>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xmlns="" id="{18EA01DB-BB7D-47B0-AB78-2885462E5AB0}"/>
              </a:ext>
            </a:extLst>
          </p:cNvPr>
          <p:cNvSpPr/>
          <p:nvPr/>
        </p:nvSpPr>
        <p:spPr>
          <a:xfrm>
            <a:off x="2394585" y="3111787"/>
            <a:ext cx="2865120" cy="1679786"/>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These are key days to help you really develop your literacy skills. </a:t>
            </a:r>
          </a:p>
        </p:txBody>
      </p:sp>
      <p:cxnSp>
        <p:nvCxnSpPr>
          <p:cNvPr id="19" name="Straight Arrow Connector 18">
            <a:extLst>
              <a:ext uri="{FF2B5EF4-FFF2-40B4-BE49-F238E27FC236}">
                <a16:creationId xmlns:a16="http://schemas.microsoft.com/office/drawing/2014/main" xmlns="" id="{6978B73C-BC66-444F-B9EE-AEAD9D0D6EF9}"/>
              </a:ext>
            </a:extLst>
          </p:cNvPr>
          <p:cNvCxnSpPr>
            <a:cxnSpLocks/>
          </p:cNvCxnSpPr>
          <p:nvPr/>
        </p:nvCxnSpPr>
        <p:spPr>
          <a:xfrm flipV="1">
            <a:off x="5259705" y="3483672"/>
            <a:ext cx="2238375" cy="2491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437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2">
            <a:alphaModFix amt="35000"/>
          </a:blip>
          <a:srcRect t="17322" b="17099"/>
          <a:stretch/>
        </p:blipFill>
        <p:spPr>
          <a:xfrm>
            <a:off x="-1" y="-30"/>
            <a:ext cx="12192000" cy="6855958"/>
          </a:xfrm>
          <a:prstGeom prst="rect">
            <a:avLst/>
          </a:prstGeom>
        </p:spPr>
      </p:pic>
      <p:sp>
        <p:nvSpPr>
          <p:cNvPr id="4" name="Title 3">
            <a:extLst>
              <a:ext uri="{FF2B5EF4-FFF2-40B4-BE49-F238E27FC236}">
                <a16:creationId xmlns:a16="http://schemas.microsoft.com/office/drawing/2014/main" xmlns=""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Character Values</a:t>
            </a:r>
          </a:p>
        </p:txBody>
      </p:sp>
      <p:sp>
        <p:nvSpPr>
          <p:cNvPr id="5" name="Title 3">
            <a:extLst>
              <a:ext uri="{FF2B5EF4-FFF2-40B4-BE49-F238E27FC236}">
                <a16:creationId xmlns:a16="http://schemas.microsoft.com/office/drawing/2014/main" xmlns="" id="{AD9F5907-BA8F-496D-BA32-ACFD7F24EEA7}"/>
              </a:ext>
            </a:extLst>
          </p:cNvPr>
          <p:cNvSpPr txBox="1">
            <a:spLocks/>
          </p:cNvSpPr>
          <p:nvPr/>
        </p:nvSpPr>
        <p:spPr>
          <a:xfrm>
            <a:off x="361489" y="1479086"/>
            <a:ext cx="11469020" cy="4484641"/>
          </a:xfrm>
          <a:prstGeom prst="rect">
            <a:avLst/>
          </a:prstGeom>
        </p:spPr>
        <p:txBody>
          <a:bodyPr vert="horz" lIns="91440" tIns="45720" rIns="91440" bIns="45720" rtlCol="0" anchor="t">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effectLst>
                  <a:outerShdw blurRad="38100" dist="38100" dir="2700000" algn="tl">
                    <a:srgbClr val="000000">
                      <a:alpha val="43137"/>
                    </a:srgbClr>
                  </a:outerShdw>
                </a:effectLst>
              </a:rPr>
              <a:t>At TQEA we reward students on four key character values. </a:t>
            </a:r>
          </a:p>
          <a:p>
            <a:pPr algn="l"/>
            <a:endParaRPr lang="en-GB" sz="4800" b="1" dirty="0">
              <a:effectLst>
                <a:outerShdw blurRad="38100" dist="38100" dir="2700000" algn="tl">
                  <a:srgbClr val="000000">
                    <a:alpha val="43137"/>
                  </a:srgbClr>
                </a:outerShdw>
              </a:effectLst>
            </a:endParaRPr>
          </a:p>
          <a:p>
            <a:pPr algn="l"/>
            <a:r>
              <a:rPr lang="en-GB" sz="4800" b="1" dirty="0">
                <a:effectLst>
                  <a:outerShdw blurRad="38100" dist="38100" dir="2700000" algn="tl">
                    <a:srgbClr val="000000">
                      <a:alpha val="43137"/>
                    </a:srgbClr>
                  </a:outerShdw>
                </a:effectLst>
              </a:rPr>
              <a:t>Throughout Year 7 you will be tasked with demonstrating these four values both inside and outside of academy. These are the </a:t>
            </a:r>
            <a:r>
              <a:rPr lang="en-GB" sz="4800" b="1" dirty="0" smtClean="0">
                <a:effectLst>
                  <a:outerShdw blurRad="38100" dist="38100" dir="2700000" algn="tl">
                    <a:srgbClr val="000000">
                      <a:alpha val="43137"/>
                    </a:srgbClr>
                  </a:outerShdw>
                </a:effectLst>
              </a:rPr>
              <a:t>foundations </a:t>
            </a:r>
            <a:r>
              <a:rPr lang="en-GB" sz="4800" b="1" dirty="0">
                <a:effectLst>
                  <a:outerShdw blurRad="38100" dist="38100" dir="2700000" algn="tl">
                    <a:srgbClr val="000000">
                      <a:alpha val="43137"/>
                    </a:srgbClr>
                  </a:outerShdw>
                </a:effectLst>
              </a:rPr>
              <a:t>we base our culture and ethos upon. </a:t>
            </a:r>
          </a:p>
          <a:p>
            <a:pPr algn="l"/>
            <a:r>
              <a:rPr lang="en-US" sz="4600" b="1" dirty="0">
                <a:effectLst>
                  <a:outerShdw blurRad="38100" dist="38100" dir="2700000" algn="tl">
                    <a:srgbClr val="000000">
                      <a:alpha val="43137"/>
                    </a:srgbClr>
                  </a:outerShdw>
                </a:effectLst>
              </a:rPr>
              <a:t>For each of the character traits that you demonstrate, rewards will be given at various points of the year. </a:t>
            </a:r>
          </a:p>
          <a:p>
            <a:pPr algn="l"/>
            <a:r>
              <a:rPr lang="en-US" sz="4600" b="1" dirty="0">
                <a:effectLst>
                  <a:outerShdw blurRad="38100" dist="38100" dir="2700000" algn="tl">
                    <a:srgbClr val="000000">
                      <a:alpha val="43137"/>
                    </a:srgbClr>
                  </a:outerShdw>
                </a:effectLst>
              </a:rPr>
              <a:t>	</a:t>
            </a:r>
          </a:p>
        </p:txBody>
      </p:sp>
      <p:sp>
        <p:nvSpPr>
          <p:cNvPr id="2" name="AutoShape 2" descr="Displaying 4 Jul 2020 at 9:38 am">
            <a:extLst>
              <a:ext uri="{FF2B5EF4-FFF2-40B4-BE49-F238E27FC236}">
                <a16:creationId xmlns:a16="http://schemas.microsoft.com/office/drawing/2014/main" xmlns="" id="{6A5687D7-D5CF-4537-980A-731D48F543B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a:extLst>
              <a:ext uri="{FF2B5EF4-FFF2-40B4-BE49-F238E27FC236}">
                <a16:creationId xmlns:a16="http://schemas.microsoft.com/office/drawing/2014/main" xmlns="" id="{6DB61A73-7B4A-41F4-992B-6CD54BCBE4F1}"/>
              </a:ext>
            </a:extLst>
          </p:cNvPr>
          <p:cNvSpPr txBox="1"/>
          <p:nvPr/>
        </p:nvSpPr>
        <p:spPr>
          <a:xfrm>
            <a:off x="5420907" y="53142"/>
            <a:ext cx="5949834" cy="523220"/>
          </a:xfrm>
          <a:prstGeom prst="rect">
            <a:avLst/>
          </a:prstGeom>
          <a:noFill/>
        </p:spPr>
        <p:txBody>
          <a:bodyPr wrap="none" rtlCol="0">
            <a:spAutoFit/>
          </a:bodyPr>
          <a:lstStyle/>
          <a:p>
            <a:r>
              <a:rPr lang="en-GB" sz="2800" b="1" dirty="0">
                <a:solidFill>
                  <a:srgbClr val="0070C0"/>
                </a:solidFill>
              </a:rPr>
              <a:t>Pride</a:t>
            </a:r>
            <a:r>
              <a:rPr lang="en-GB" sz="2800" b="1" dirty="0"/>
              <a:t>  </a:t>
            </a:r>
            <a:r>
              <a:rPr lang="en-GB" sz="2800" b="1" dirty="0">
                <a:solidFill>
                  <a:srgbClr val="FF0000"/>
                </a:solidFill>
              </a:rPr>
              <a:t>Endeavour</a:t>
            </a:r>
            <a:r>
              <a:rPr lang="en-GB" sz="2800" b="1" dirty="0"/>
              <a:t>  </a:t>
            </a:r>
            <a:r>
              <a:rPr lang="en-GB" sz="2800" b="1" dirty="0">
                <a:solidFill>
                  <a:srgbClr val="0070C0"/>
                </a:solidFill>
              </a:rPr>
              <a:t>Resilience</a:t>
            </a:r>
            <a:r>
              <a:rPr lang="en-GB" sz="2800" b="1" dirty="0"/>
              <a:t>   </a:t>
            </a:r>
            <a:r>
              <a:rPr lang="en-GB" sz="2800" b="1" dirty="0">
                <a:solidFill>
                  <a:srgbClr val="FF0000"/>
                </a:solidFill>
              </a:rPr>
              <a:t>Kindness</a:t>
            </a:r>
          </a:p>
        </p:txBody>
      </p:sp>
    </p:spTree>
    <p:extLst>
      <p:ext uri="{BB962C8B-B14F-4D97-AF65-F5344CB8AC3E}">
        <p14:creationId xmlns:p14="http://schemas.microsoft.com/office/powerpoint/2010/main" val="186557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a16="http://schemas.microsoft.com/office/drawing/2014/main" xmlns="" id="{D772F121-9DB4-4A08-BB58-BA41B72876FB}"/>
              </a:ext>
            </a:extLst>
          </p:cNvPr>
          <p:cNvPicPr>
            <a:picLocks noChangeAspect="1"/>
          </p:cNvPicPr>
          <p:nvPr/>
        </p:nvPicPr>
        <p:blipFill rotWithShape="1">
          <a:blip r:embed="rId3">
            <a:alphaModFix amt="35000"/>
          </a:blip>
          <a:srcRect t="17322" b="17099"/>
          <a:stretch/>
        </p:blipFill>
        <p:spPr>
          <a:xfrm>
            <a:off x="-1" y="-30"/>
            <a:ext cx="12192000" cy="6855958"/>
          </a:xfrm>
          <a:prstGeom prst="rect">
            <a:avLst/>
          </a:prstGeom>
        </p:spPr>
      </p:pic>
      <p:sp>
        <p:nvSpPr>
          <p:cNvPr id="3" name="Title 2">
            <a:extLst>
              <a:ext uri="{FF2B5EF4-FFF2-40B4-BE49-F238E27FC236}">
                <a16:creationId xmlns:a16="http://schemas.microsoft.com/office/drawing/2014/main" xmlns="" id="{B54FE71D-8E31-4BC7-BB3B-30F2FD5D977D}"/>
              </a:ext>
            </a:extLst>
          </p:cNvPr>
          <p:cNvSpPr>
            <a:spLocks noGrp="1"/>
          </p:cNvSpPr>
          <p:nvPr>
            <p:ph type="ctrTitle"/>
          </p:nvPr>
        </p:nvSpPr>
        <p:spPr/>
        <p:txBody>
          <a:bodyPr/>
          <a:lstStyle/>
          <a:p>
            <a:endParaRPr lang="en-GB"/>
          </a:p>
        </p:txBody>
      </p:sp>
      <p:pic>
        <p:nvPicPr>
          <p:cNvPr id="6" name="Picture 5">
            <a:extLst>
              <a:ext uri="{FF2B5EF4-FFF2-40B4-BE49-F238E27FC236}">
                <a16:creationId xmlns:a16="http://schemas.microsoft.com/office/drawing/2014/main" xmlns="" id="{441798FB-0B4C-4891-BE90-47BA3E3807A6}"/>
              </a:ext>
            </a:extLst>
          </p:cNvPr>
          <p:cNvPicPr>
            <a:picLocks noChangeAspect="1"/>
          </p:cNvPicPr>
          <p:nvPr/>
        </p:nvPicPr>
        <p:blipFill>
          <a:blip r:embed="rId4"/>
          <a:stretch>
            <a:fillRect/>
          </a:stretch>
        </p:blipFill>
        <p:spPr>
          <a:xfrm>
            <a:off x="1509712" y="285750"/>
            <a:ext cx="9172575" cy="6286500"/>
          </a:xfrm>
          <a:prstGeom prst="rect">
            <a:avLst/>
          </a:prstGeom>
        </p:spPr>
      </p:pic>
    </p:spTree>
    <p:extLst>
      <p:ext uri="{BB962C8B-B14F-4D97-AF65-F5344CB8AC3E}">
        <p14:creationId xmlns:p14="http://schemas.microsoft.com/office/powerpoint/2010/main" val="1825697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6">
            <a:extLst>
              <a:ext uri="{FF2B5EF4-FFF2-40B4-BE49-F238E27FC236}">
                <a16:creationId xmlns="" xmlns:a16="http://schemas.microsoft.com/office/drawing/2014/main" id="{D772F121-9DB4-4A08-BB58-BA41B72876FB}"/>
              </a:ext>
            </a:extLst>
          </p:cNvPr>
          <p:cNvPicPr>
            <a:picLocks noChangeAspect="1"/>
          </p:cNvPicPr>
          <p:nvPr/>
        </p:nvPicPr>
        <p:blipFill rotWithShape="1">
          <a:blip r:embed="rId3">
            <a:alphaModFix amt="35000"/>
          </a:blip>
          <a:srcRect t="17322" b="17099"/>
          <a:stretch/>
        </p:blipFill>
        <p:spPr>
          <a:xfrm>
            <a:off x="0" y="0"/>
            <a:ext cx="12192000" cy="6855958"/>
          </a:xfrm>
          <a:prstGeom prst="rect">
            <a:avLst/>
          </a:prstGeom>
        </p:spPr>
      </p:pic>
      <p:sp>
        <p:nvSpPr>
          <p:cNvPr id="4" name="Title 3">
            <a:extLst>
              <a:ext uri="{FF2B5EF4-FFF2-40B4-BE49-F238E27FC236}">
                <a16:creationId xmlns="" xmlns:a16="http://schemas.microsoft.com/office/drawing/2014/main" id="{3DFB2E69-6AD5-49BE-BB65-866163FFE775}"/>
              </a:ext>
            </a:extLst>
          </p:cNvPr>
          <p:cNvSpPr>
            <a:spLocks noGrp="1"/>
          </p:cNvSpPr>
          <p:nvPr>
            <p:ph type="ctrTitle"/>
          </p:nvPr>
        </p:nvSpPr>
        <p:spPr>
          <a:xfrm>
            <a:off x="206145" y="206598"/>
            <a:ext cx="5346515" cy="774063"/>
          </a:xfrm>
        </p:spPr>
        <p:txBody>
          <a:bodyPr vert="horz" lIns="91440" tIns="45720" rIns="91440" bIns="45720" rtlCol="0" anchor="t">
            <a:normAutofit/>
          </a:bodyPr>
          <a:lstStyle/>
          <a:p>
            <a:pPr algn="l"/>
            <a:r>
              <a:rPr lang="en-US" sz="4800" b="1" dirty="0">
                <a:effectLst>
                  <a:outerShdw blurRad="38100" dist="38100" dir="2700000" algn="tl">
                    <a:srgbClr val="000000">
                      <a:alpha val="43137"/>
                    </a:srgbClr>
                  </a:outerShdw>
                </a:effectLst>
              </a:rPr>
              <a:t>My Expectations. </a:t>
            </a:r>
          </a:p>
        </p:txBody>
      </p:sp>
      <p:graphicFrame>
        <p:nvGraphicFramePr>
          <p:cNvPr id="3" name="Table 2"/>
          <p:cNvGraphicFramePr>
            <a:graphicFrameLocks noGrp="1"/>
          </p:cNvGraphicFramePr>
          <p:nvPr>
            <p:extLst/>
          </p:nvPr>
        </p:nvGraphicFramePr>
        <p:xfrm>
          <a:off x="1106127" y="1297859"/>
          <a:ext cx="10176388" cy="4933860"/>
        </p:xfrm>
        <a:graphic>
          <a:graphicData uri="http://schemas.openxmlformats.org/drawingml/2006/table">
            <a:tbl>
              <a:tblPr firstRow="1" bandRow="1">
                <a:tableStyleId>{5940675A-B579-460E-94D1-54222C63F5DA}</a:tableStyleId>
              </a:tblPr>
              <a:tblGrid>
                <a:gridCol w="4572002"/>
                <a:gridCol w="5604386"/>
              </a:tblGrid>
              <a:tr h="974060">
                <a:tc>
                  <a:txBody>
                    <a:bodyPr/>
                    <a:lstStyle/>
                    <a:p>
                      <a:r>
                        <a:rPr lang="en-GB" sz="4400" dirty="0" smtClean="0"/>
                        <a:t>Try your best.</a:t>
                      </a:r>
                      <a:endParaRPr lang="en-GB" sz="4400" dirty="0"/>
                    </a:p>
                  </a:txBody>
                  <a:tcPr anchor="ctr">
                    <a:lnL w="12700" cap="flat" cmpd="sng" algn="ctr">
                      <a:solidFill>
                        <a:schemeClr val="tx1"/>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We are all different and no-one can ask any more of you than YOUR best.</a:t>
                      </a:r>
                    </a:p>
                  </a:txBody>
                  <a:tcPr anchor="ctr">
                    <a:lnL w="1270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solidFill>
                  </a:tcPr>
                </a:tc>
              </a:tr>
              <a:tr h="974060">
                <a:tc>
                  <a:txBody>
                    <a:bodyPr/>
                    <a:lstStyle/>
                    <a:p>
                      <a:r>
                        <a:rPr lang="en-GB" sz="4400" dirty="0" smtClean="0"/>
                        <a:t>Be on time.</a:t>
                      </a:r>
                    </a:p>
                  </a:txBody>
                  <a:tcPr anchor="ctr">
                    <a:lnL w="12700" cap="flat" cmpd="sng" algn="ctr">
                      <a:solidFill>
                        <a:schemeClr val="tx1"/>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GB" sz="2000" dirty="0" smtClean="0"/>
                        <a:t>Tutor</a:t>
                      </a:r>
                      <a:r>
                        <a:rPr lang="en-GB" sz="2000" baseline="0" dirty="0" smtClean="0"/>
                        <a:t> time is an important part of the day so you need to be there, right from the start.</a:t>
                      </a:r>
                      <a:endParaRPr lang="en-GB" sz="2000" dirty="0"/>
                    </a:p>
                  </a:txBody>
                  <a:tcPr anchor="ctr">
                    <a:lnL w="1270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solidFill>
                  </a:tcPr>
                </a:tc>
              </a:tr>
              <a:tr h="974060">
                <a:tc>
                  <a:txBody>
                    <a:bodyPr/>
                    <a:lstStyle/>
                    <a:p>
                      <a:r>
                        <a:rPr lang="en-GB" sz="4400" dirty="0" smtClean="0"/>
                        <a:t>Be kind.</a:t>
                      </a:r>
                      <a:endParaRPr lang="en-GB" sz="4400" dirty="0"/>
                    </a:p>
                  </a:txBody>
                  <a:tcPr anchor="ctr">
                    <a:lnL w="12700" cap="flat" cmpd="sng" algn="ctr">
                      <a:solidFill>
                        <a:schemeClr val="tx1"/>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GB" sz="2000" dirty="0" smtClean="0"/>
                        <a:t>We need to look after each other. </a:t>
                      </a:r>
                      <a:endParaRPr lang="en-GB" sz="2000" dirty="0"/>
                    </a:p>
                  </a:txBody>
                  <a:tcPr anchor="ctr">
                    <a:lnL w="1270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solidFill>
                  </a:tcPr>
                </a:tc>
              </a:tr>
              <a:tr h="974060">
                <a:tc>
                  <a:txBody>
                    <a:bodyPr/>
                    <a:lstStyle/>
                    <a:p>
                      <a:r>
                        <a:rPr lang="en-GB" sz="4400" dirty="0" smtClean="0"/>
                        <a:t>Take responsibility.</a:t>
                      </a:r>
                      <a:endParaRPr lang="en-GB" sz="4400" dirty="0"/>
                    </a:p>
                  </a:txBody>
                  <a:tcPr anchor="ctr">
                    <a:lnL w="12700" cap="flat" cmpd="sng" algn="ctr">
                      <a:solidFill>
                        <a:schemeClr val="tx1"/>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GB" sz="2000" dirty="0" smtClean="0"/>
                        <a:t>You are responsible</a:t>
                      </a:r>
                      <a:r>
                        <a:rPr lang="en-GB" sz="2000" baseline="0" dirty="0" smtClean="0"/>
                        <a:t> for you. Don’t blame others. Accept consequences. And be willing to step up and take on responsibilities to help yourself and others.</a:t>
                      </a:r>
                      <a:endParaRPr lang="en-GB" sz="2000" dirty="0"/>
                    </a:p>
                  </a:txBody>
                  <a:tcPr anchor="ctr">
                    <a:lnL w="1270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accent4"/>
                    </a:solidFill>
                  </a:tcPr>
                </a:tc>
              </a:tr>
              <a:tr h="974060">
                <a:tc>
                  <a:txBody>
                    <a:bodyPr/>
                    <a:lstStyle/>
                    <a:p>
                      <a:r>
                        <a:rPr lang="en-GB" sz="4400" dirty="0" smtClean="0"/>
                        <a:t>Good manners!</a:t>
                      </a:r>
                      <a:endParaRPr lang="en-GB" sz="4400" dirty="0"/>
                    </a:p>
                  </a:txBody>
                  <a:tcPr anchor="ctr">
                    <a:lnL w="12700" cap="flat" cmpd="sng" algn="ctr">
                      <a:solidFill>
                        <a:schemeClr val="tx1"/>
                      </a:solidFill>
                      <a:prstDash val="solid"/>
                      <a:round/>
                      <a:headEnd type="none" w="med" len="med"/>
                      <a:tailEnd type="none" w="med" len="med"/>
                    </a:lnL>
                    <a:lnR w="12700" cap="flat" cmpd="sng" algn="ctr">
                      <a:no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r>
                        <a:rPr lang="en-GB" sz="2000" dirty="0" smtClean="0"/>
                        <a:t>Say ‘hello’ when we see</a:t>
                      </a:r>
                      <a:r>
                        <a:rPr lang="en-GB" sz="2000" baseline="0" dirty="0" smtClean="0"/>
                        <a:t> each other, listen when others are talking, don’t interrupt, please and thank you!</a:t>
                      </a:r>
                      <a:endParaRPr lang="en-GB" sz="2000" dirty="0"/>
                    </a:p>
                  </a:txBody>
                  <a:tcPr anchor="ctr">
                    <a:lnL w="12700" cap="flat" cmpd="sng" algn="ctr">
                      <a:noFill/>
                      <a:prstDash val="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bl>
          </a:graphicData>
        </a:graphic>
      </p:graphicFrame>
    </p:spTree>
    <p:extLst>
      <p:ext uri="{BB962C8B-B14F-4D97-AF65-F5344CB8AC3E}">
        <p14:creationId xmlns:p14="http://schemas.microsoft.com/office/powerpoint/2010/main" val="2547216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3457</TotalTime>
  <Words>1387</Words>
  <Application>Microsoft Office PowerPoint</Application>
  <PresentationFormat>Widescreen</PresentationFormat>
  <Paragraphs>191</Paragraphs>
  <Slides>24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Times New Roman</vt:lpstr>
      <vt:lpstr>Office Theme</vt:lpstr>
      <vt:lpstr>Virtual Tutor Evening</vt:lpstr>
      <vt:lpstr>During the meeting we ask that you keep your microphones muted. There will be opportunities at the end for further questions.   If you do have an urgent question during the meeting, then simply use the “raise hand” button to signal this. You should see this button on the pop up bar.  Otherwise, you can type your question into the chat function.</vt:lpstr>
      <vt:lpstr>Points of Contact. </vt:lpstr>
      <vt:lpstr>The role of the Form Tutor at TQEA</vt:lpstr>
      <vt:lpstr>Academy Planner</vt:lpstr>
      <vt:lpstr>So what is Tutor Time?</vt:lpstr>
      <vt:lpstr>Character Values</vt:lpstr>
      <vt:lpstr>PowerPoint Presentation</vt:lpstr>
      <vt:lpstr>My Expectations. </vt:lpstr>
      <vt:lpstr>My Expectations – morning routine. </vt:lpstr>
      <vt:lpstr>Uniform. </vt:lpstr>
      <vt:lpstr>Uniform. </vt:lpstr>
      <vt:lpstr>Uniform. </vt:lpstr>
      <vt:lpstr>Uniform. </vt:lpstr>
      <vt:lpstr>Equipment. </vt:lpstr>
      <vt:lpstr>Attendance</vt:lpstr>
      <vt:lpstr>Use of Mobile Phones. </vt:lpstr>
      <vt:lpstr>What happens if I do something wrong?</vt:lpstr>
      <vt:lpstr>Keeping in touch on the Google Classroom. </vt:lpstr>
      <vt:lpstr>This week’s CHALLENGE.</vt:lpstr>
      <vt:lpstr>Current LEADER BOARD.</vt:lpstr>
      <vt:lpstr>What do I need to do before September?</vt:lpstr>
      <vt:lpstr>Question &amp; Answer. </vt:lpstr>
      <vt:lpstr>Question &amp; Answer.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Tutor Evening</dc:title>
  <dc:creator>Jordan Cope</dc:creator>
  <cp:lastModifiedBy>Joanna Woodberry</cp:lastModifiedBy>
  <cp:revision>20</cp:revision>
  <dcterms:created xsi:type="dcterms:W3CDTF">2020-07-05T12:50:04Z</dcterms:created>
  <dcterms:modified xsi:type="dcterms:W3CDTF">2020-07-09T18:44:44Z</dcterms:modified>
</cp:coreProperties>
</file>