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FFEB"/>
    <a:srgbClr val="EBFFFF"/>
    <a:srgbClr val="FFFFCC"/>
    <a:srgbClr val="EDC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72"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CF0F9C-583D-456D-8B74-C9651D44E31A}" type="datetimeFigureOut">
              <a:rPr lang="en-US"/>
              <a:t>2/11/2022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94E931-8322-4D9D-931A-76A9854F3925}" type="slidenum">
              <a:rPr lang="en-US"/>
              <a:t>‹#›</a:t>
            </a:fld>
            <a:endParaRPr lang="en-US"/>
          </a:p>
        </p:txBody>
      </p:sp>
    </p:spTree>
    <p:extLst>
      <p:ext uri="{BB962C8B-B14F-4D97-AF65-F5344CB8AC3E}">
        <p14:creationId xmlns:p14="http://schemas.microsoft.com/office/powerpoint/2010/main" val="1775581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2/11/2022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2/11/2022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2/11/2022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2/11/2022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4156C1-9C8D-4C0C-B472-1335ABDA7C54}"/>
              </a:ext>
            </a:extLst>
          </p:cNvPr>
          <p:cNvSpPr txBox="1"/>
          <p:nvPr/>
        </p:nvSpPr>
        <p:spPr>
          <a:xfrm>
            <a:off x="656864" y="-34876"/>
            <a:ext cx="10878068"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600" b="1" dirty="0">
                <a:solidFill>
                  <a:schemeClr val="tx2"/>
                </a:solidFill>
              </a:rPr>
              <a:t>KS4 English - Macbeth</a:t>
            </a:r>
            <a:endParaRPr lang="en-US" sz="3600" b="1" dirty="0">
              <a:solidFill>
                <a:schemeClr val="tx2"/>
              </a:solidFill>
              <a:cs typeface="Calibri"/>
            </a:endParaRPr>
          </a:p>
        </p:txBody>
      </p:sp>
      <p:sp>
        <p:nvSpPr>
          <p:cNvPr id="7" name="TextBox 6">
            <a:extLst>
              <a:ext uri="{FF2B5EF4-FFF2-40B4-BE49-F238E27FC236}">
                <a16:creationId xmlns:a16="http://schemas.microsoft.com/office/drawing/2014/main" id="{29BAB5F7-AE30-440C-A209-600CC56EBEAE}"/>
              </a:ext>
            </a:extLst>
          </p:cNvPr>
          <p:cNvSpPr txBox="1"/>
          <p:nvPr/>
        </p:nvSpPr>
        <p:spPr>
          <a:xfrm>
            <a:off x="129492" y="526606"/>
            <a:ext cx="748172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dirty="0">
                <a:solidFill>
                  <a:schemeClr val="tx2"/>
                </a:solidFill>
              </a:rPr>
              <a:t>Key Knowledge</a:t>
            </a:r>
            <a:endParaRPr lang="en-US" sz="2800" b="1" dirty="0">
              <a:solidFill>
                <a:schemeClr val="tx2"/>
              </a:solidFill>
              <a:cs typeface="Calibri"/>
            </a:endParaRPr>
          </a:p>
        </p:txBody>
      </p:sp>
      <p:pic>
        <p:nvPicPr>
          <p:cNvPr id="3" name="Picture 2" descr="Logo, icon&#10;&#10;Description automatically generated">
            <a:extLst>
              <a:ext uri="{FF2B5EF4-FFF2-40B4-BE49-F238E27FC236}">
                <a16:creationId xmlns:a16="http://schemas.microsoft.com/office/drawing/2014/main" id="{5ED2B598-4FB0-407E-87CD-43C7D13D3EEA}"/>
              </a:ext>
            </a:extLst>
          </p:cNvPr>
          <p:cNvPicPr>
            <a:picLocks noChangeAspect="1"/>
          </p:cNvPicPr>
          <p:nvPr/>
        </p:nvPicPr>
        <p:blipFill>
          <a:blip r:embed="rId2"/>
          <a:stretch>
            <a:fillRect/>
          </a:stretch>
        </p:blipFill>
        <p:spPr>
          <a:xfrm>
            <a:off x="4291" y="-1073"/>
            <a:ext cx="652572" cy="652572"/>
          </a:xfrm>
          <a:prstGeom prst="rect">
            <a:avLst/>
          </a:prstGeom>
        </p:spPr>
      </p:pic>
      <p:pic>
        <p:nvPicPr>
          <p:cNvPr id="15" name="Picture 14" descr="Logo, icon&#10;&#10;Description automatically generated">
            <a:extLst>
              <a:ext uri="{FF2B5EF4-FFF2-40B4-BE49-F238E27FC236}">
                <a16:creationId xmlns:a16="http://schemas.microsoft.com/office/drawing/2014/main" id="{75C54AE2-8338-4DC1-AEBD-7721DCC1395B}"/>
              </a:ext>
            </a:extLst>
          </p:cNvPr>
          <p:cNvPicPr>
            <a:picLocks noChangeAspect="1"/>
          </p:cNvPicPr>
          <p:nvPr/>
        </p:nvPicPr>
        <p:blipFill>
          <a:blip r:embed="rId2"/>
          <a:stretch>
            <a:fillRect/>
          </a:stretch>
        </p:blipFill>
        <p:spPr>
          <a:xfrm>
            <a:off x="11534932" y="-1074"/>
            <a:ext cx="652572" cy="652572"/>
          </a:xfrm>
          <a:prstGeom prst="rect">
            <a:avLst/>
          </a:prstGeom>
        </p:spPr>
      </p:pic>
      <p:sp>
        <p:nvSpPr>
          <p:cNvPr id="18" name="TextBox 17">
            <a:extLst>
              <a:ext uri="{FF2B5EF4-FFF2-40B4-BE49-F238E27FC236}">
                <a16:creationId xmlns:a16="http://schemas.microsoft.com/office/drawing/2014/main" id="{47A8EEFA-3843-4A24-962C-2D4182B8E6E3}"/>
              </a:ext>
            </a:extLst>
          </p:cNvPr>
          <p:cNvSpPr txBox="1"/>
          <p:nvPr/>
        </p:nvSpPr>
        <p:spPr>
          <a:xfrm>
            <a:off x="7442757" y="526606"/>
            <a:ext cx="462166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dirty="0">
                <a:solidFill>
                  <a:schemeClr val="tx2"/>
                </a:solidFill>
              </a:rPr>
              <a:t>Key Terminology</a:t>
            </a:r>
            <a:endParaRPr lang="en-US" b="1" dirty="0">
              <a:solidFill>
                <a:schemeClr val="tx2"/>
              </a:solidFill>
              <a:cs typeface="Calibri"/>
            </a:endParaRPr>
          </a:p>
        </p:txBody>
      </p:sp>
      <p:graphicFrame>
        <p:nvGraphicFramePr>
          <p:cNvPr id="5" name="Table 4">
            <a:extLst>
              <a:ext uri="{FF2B5EF4-FFF2-40B4-BE49-F238E27FC236}">
                <a16:creationId xmlns:a16="http://schemas.microsoft.com/office/drawing/2014/main" id="{0DA750AE-3A23-4EA1-9828-2B8EA68B6596}"/>
              </a:ext>
            </a:extLst>
          </p:cNvPr>
          <p:cNvGraphicFramePr>
            <a:graphicFrameLocks noGrp="1"/>
          </p:cNvGraphicFramePr>
          <p:nvPr>
            <p:extLst>
              <p:ext uri="{D42A27DB-BD31-4B8C-83A1-F6EECF244321}">
                <p14:modId xmlns:p14="http://schemas.microsoft.com/office/powerpoint/2010/main" val="505607315"/>
              </p:ext>
            </p:extLst>
          </p:nvPr>
        </p:nvGraphicFramePr>
        <p:xfrm>
          <a:off x="122205" y="2525350"/>
          <a:ext cx="4795681" cy="4307381"/>
        </p:xfrm>
        <a:graphic>
          <a:graphicData uri="http://schemas.openxmlformats.org/drawingml/2006/table">
            <a:tbl>
              <a:tblPr firstRow="1" bandRow="1">
                <a:tableStyleId>{5940675A-B579-460E-94D1-54222C63F5DA}</a:tableStyleId>
              </a:tblPr>
              <a:tblGrid>
                <a:gridCol w="781231">
                  <a:extLst>
                    <a:ext uri="{9D8B030D-6E8A-4147-A177-3AD203B41FA5}">
                      <a16:colId xmlns:a16="http://schemas.microsoft.com/office/drawing/2014/main" val="1933343571"/>
                    </a:ext>
                  </a:extLst>
                </a:gridCol>
                <a:gridCol w="4014450">
                  <a:extLst>
                    <a:ext uri="{9D8B030D-6E8A-4147-A177-3AD203B41FA5}">
                      <a16:colId xmlns:a16="http://schemas.microsoft.com/office/drawing/2014/main" val="1311751656"/>
                    </a:ext>
                  </a:extLst>
                </a:gridCol>
              </a:tblGrid>
              <a:tr h="238301">
                <a:tc gridSpan="2">
                  <a:txBody>
                    <a:bodyPr/>
                    <a:lstStyle/>
                    <a:p>
                      <a:pPr algn="ctr"/>
                      <a:r>
                        <a:rPr lang="en-GB" sz="900" b="1" dirty="0">
                          <a:solidFill>
                            <a:schemeClr val="tx1"/>
                          </a:solidFill>
                        </a:rPr>
                        <a:t>Themes</a:t>
                      </a:r>
                    </a:p>
                  </a:txBody>
                  <a:tcPr>
                    <a:solidFill>
                      <a:schemeClr val="bg1">
                        <a:lumMod val="75000"/>
                      </a:schemeClr>
                    </a:solidFill>
                  </a:tcPr>
                </a:tc>
                <a:tc hMerge="1">
                  <a:txBody>
                    <a:bodyPr/>
                    <a:lstStyle/>
                    <a:p>
                      <a:endParaRPr lang="en-GB"/>
                    </a:p>
                  </a:txBody>
                  <a:tcPr/>
                </a:tc>
                <a:extLst>
                  <a:ext uri="{0D108BD9-81ED-4DB2-BD59-A6C34878D82A}">
                    <a16:rowId xmlns:a16="http://schemas.microsoft.com/office/drawing/2014/main" val="644598732"/>
                  </a:ext>
                </a:extLst>
              </a:tr>
              <a:tr h="223407">
                <a:tc>
                  <a:txBody>
                    <a:bodyPr/>
                    <a:lstStyle/>
                    <a:p>
                      <a:r>
                        <a:rPr lang="en-GB" sz="900" b="1" dirty="0"/>
                        <a:t>Ambition</a:t>
                      </a:r>
                    </a:p>
                  </a:txBody>
                  <a:tcPr>
                    <a:solidFill>
                      <a:srgbClr val="FFFFCC"/>
                    </a:solidFill>
                  </a:tcPr>
                </a:tc>
                <a:tc>
                  <a:txBody>
                    <a:bodyPr/>
                    <a:lstStyle/>
                    <a:p>
                      <a:pPr marL="171450" indent="-171450">
                        <a:buFont typeface="Arial" panose="020B0604020202020204" pitchFamily="34" charset="0"/>
                        <a:buChar char="•"/>
                      </a:pPr>
                      <a:r>
                        <a:rPr lang="en-GB" sz="900">
                          <a:effectLst/>
                          <a:latin typeface="+mn-lt"/>
                          <a:cs typeface="Calibri"/>
                        </a:rPr>
                        <a:t>Ambition </a:t>
                      </a:r>
                      <a:r>
                        <a:rPr lang="en-GB" sz="900" dirty="0">
                          <a:effectLst/>
                          <a:latin typeface="+mn-lt"/>
                          <a:cs typeface="Calibri"/>
                        </a:rPr>
                        <a:t>has series consequences in the play: Macbeth is slain as a tyrant and Lady Macbeth commits suicide. Shakespeare does not give either character the opportunity to enjoy what they have achieved – perhaps suggesting that it is more satisfying to achieve your goals fairly than to achieve them through corruption.</a:t>
                      </a:r>
                      <a:endParaRPr lang="en-US" sz="900" dirty="0">
                        <a:effectLst/>
                        <a:latin typeface="+mn-lt"/>
                        <a:cs typeface="Calibri"/>
                      </a:endParaRPr>
                    </a:p>
                  </a:txBody>
                  <a:tcPr>
                    <a:solidFill>
                      <a:srgbClr val="FFFFCC"/>
                    </a:solidFill>
                  </a:tcPr>
                </a:tc>
                <a:extLst>
                  <a:ext uri="{0D108BD9-81ED-4DB2-BD59-A6C34878D82A}">
                    <a16:rowId xmlns:a16="http://schemas.microsoft.com/office/drawing/2014/main" val="3634104854"/>
                  </a:ext>
                </a:extLst>
              </a:tr>
              <a:tr h="357452">
                <a:tc>
                  <a:txBody>
                    <a:bodyPr/>
                    <a:lstStyle/>
                    <a:p>
                      <a:r>
                        <a:rPr lang="en-GB" sz="900" b="1" dirty="0"/>
                        <a:t>Appearance Vs Reality</a:t>
                      </a:r>
                    </a:p>
                  </a:txBody>
                  <a:tcPr>
                    <a:solidFill>
                      <a:srgbClr val="FFFFCC"/>
                    </a:solidFill>
                  </a:tcPr>
                </a:tc>
                <a:tc>
                  <a:txBody>
                    <a:bodyPr/>
                    <a:lstStyle/>
                    <a:p>
                      <a:pPr marL="171450" indent="-171450">
                        <a:buFont typeface="Arial" panose="020B0604020202020204" pitchFamily="34" charset="0"/>
                        <a:buChar char="•"/>
                      </a:pPr>
                      <a:r>
                        <a:rPr lang="en-GB" sz="900" dirty="0">
                          <a:effectLst/>
                          <a:latin typeface="+mn-lt"/>
                        </a:rPr>
                        <a:t>Throughout the play, characters say one thing yet mean something else and use euphemisms to hide reality. Wicked and violent acts such as murder are covered up or the blame is shifted onto someone else. The Witches mislead Macbeth, or they at least make suggestions which allow him to mislead himself. Ghosts, visions and apparitions occur regularly. Characters are also not as they seem. As a man and a brave soldier, Macbeth should be more powerful than his wife, although it does not seem this way at the start. Similarly, Lady Macbeth is not as powerful as she seems as she is unable to murder the king herself and ultimately succumbs to her guilt.</a:t>
                      </a:r>
                    </a:p>
                  </a:txBody>
                  <a:tcPr>
                    <a:solidFill>
                      <a:srgbClr val="FFFFCC"/>
                    </a:solidFill>
                  </a:tcPr>
                </a:tc>
                <a:extLst>
                  <a:ext uri="{0D108BD9-81ED-4DB2-BD59-A6C34878D82A}">
                    <a16:rowId xmlns:a16="http://schemas.microsoft.com/office/drawing/2014/main" val="3496858991"/>
                  </a:ext>
                </a:extLst>
              </a:tr>
              <a:tr h="357452">
                <a:tc>
                  <a:txBody>
                    <a:bodyPr/>
                    <a:lstStyle/>
                    <a:p>
                      <a:r>
                        <a:rPr lang="en-GB" sz="900" b="1" dirty="0"/>
                        <a:t>Fate</a:t>
                      </a:r>
                    </a:p>
                  </a:txBody>
                  <a:tcPr>
                    <a:solidFill>
                      <a:srgbClr val="FFFFCC"/>
                    </a:solidFill>
                  </a:tcPr>
                </a:tc>
                <a:tc>
                  <a:txBody>
                    <a:bodyPr/>
                    <a:lstStyle/>
                    <a:p>
                      <a:pPr marL="171450" indent="-171450">
                        <a:buFont typeface="Arial" panose="020B0604020202020204" pitchFamily="34" charset="0"/>
                        <a:buChar char="•"/>
                      </a:pPr>
                      <a:r>
                        <a:rPr lang="en-GB" sz="900" dirty="0">
                          <a:effectLst/>
                          <a:latin typeface="+mn-lt"/>
                          <a:cs typeface="Calibri"/>
                        </a:rPr>
                        <a:t>Some people believe that there is a certain path that has already been set out for us, and nothing we do in life can change this. This is the idea of fate. This is  explored throughout the play, examining if this is really the case or if it is more the choices we make that shape our lives. This is particularly shown through the witches as what they predict appears to come true. However, would this be the case without Macbeth’s actions? Or does he try to cheat fate?</a:t>
                      </a:r>
                      <a:endParaRPr lang="en-US" sz="900" dirty="0">
                        <a:effectLst/>
                        <a:latin typeface="+mn-lt"/>
                        <a:cs typeface="Calibri"/>
                      </a:endParaRPr>
                    </a:p>
                  </a:txBody>
                  <a:tcPr>
                    <a:solidFill>
                      <a:srgbClr val="FFFFCC"/>
                    </a:solidFill>
                  </a:tcPr>
                </a:tc>
                <a:extLst>
                  <a:ext uri="{0D108BD9-81ED-4DB2-BD59-A6C34878D82A}">
                    <a16:rowId xmlns:a16="http://schemas.microsoft.com/office/drawing/2014/main" val="3242133928"/>
                  </a:ext>
                </a:extLst>
              </a:tr>
              <a:tr h="357452">
                <a:tc>
                  <a:txBody>
                    <a:bodyPr/>
                    <a:lstStyle/>
                    <a:p>
                      <a:r>
                        <a:rPr lang="en-GB" sz="900" b="1" dirty="0"/>
                        <a:t>Order and Chaos</a:t>
                      </a:r>
                    </a:p>
                  </a:txBody>
                  <a:tcPr>
                    <a:solidFill>
                      <a:srgbClr val="FFFFCC"/>
                    </a:solidFill>
                  </a:tcPr>
                </a:tc>
                <a:tc>
                  <a:txBody>
                    <a:bodyPr/>
                    <a:lstStyle/>
                    <a:p>
                      <a:pPr marL="171450" indent="-171450">
                        <a:buFont typeface="Arial" panose="020B0604020202020204" pitchFamily="34" charset="0"/>
                        <a:buChar char="•"/>
                      </a:pPr>
                      <a:r>
                        <a:rPr lang="en-GB" sz="900" dirty="0">
                          <a:effectLst/>
                          <a:latin typeface="+mn-lt"/>
                          <a:cs typeface="Calibri"/>
                        </a:rPr>
                        <a:t>At the beginning of the play, everything is in order. However, when Divine Right is challenged, with the murder of King James, the balance of The Great Chain of Being is offset. The play’s events that succeed the regicide are marked by chaos and disorder, be it the mental state of the play’s protagonists: Macbeth and Lady Macbeth; the state of Scotland or the weather / nature. Order is only restored at the very end of the play when the King is returned to its rightful owner: Malcolm (the eldest son of Duncan).</a:t>
                      </a:r>
                      <a:endParaRPr lang="en-US" sz="900" dirty="0">
                        <a:effectLst/>
                        <a:latin typeface="+mn-lt"/>
                        <a:cs typeface="Calibri"/>
                      </a:endParaRPr>
                    </a:p>
                  </a:txBody>
                  <a:tcPr>
                    <a:solidFill>
                      <a:srgbClr val="FFFFCC"/>
                    </a:solidFill>
                  </a:tcPr>
                </a:tc>
                <a:extLst>
                  <a:ext uri="{0D108BD9-81ED-4DB2-BD59-A6C34878D82A}">
                    <a16:rowId xmlns:a16="http://schemas.microsoft.com/office/drawing/2014/main" val="4210286663"/>
                  </a:ext>
                </a:extLst>
              </a:tr>
            </a:tbl>
          </a:graphicData>
        </a:graphic>
      </p:graphicFrame>
      <p:graphicFrame>
        <p:nvGraphicFramePr>
          <p:cNvPr id="6" name="Table 5">
            <a:extLst>
              <a:ext uri="{FF2B5EF4-FFF2-40B4-BE49-F238E27FC236}">
                <a16:creationId xmlns:a16="http://schemas.microsoft.com/office/drawing/2014/main" id="{B50AADD8-BB28-42FC-8750-21F6E9581105}"/>
              </a:ext>
            </a:extLst>
          </p:cNvPr>
          <p:cNvGraphicFramePr>
            <a:graphicFrameLocks noGrp="1"/>
          </p:cNvGraphicFramePr>
          <p:nvPr>
            <p:extLst>
              <p:ext uri="{D42A27DB-BD31-4B8C-83A1-F6EECF244321}">
                <p14:modId xmlns:p14="http://schemas.microsoft.com/office/powerpoint/2010/main" val="3147009556"/>
              </p:ext>
            </p:extLst>
          </p:nvPr>
        </p:nvGraphicFramePr>
        <p:xfrm>
          <a:off x="8162925" y="4327661"/>
          <a:ext cx="3887830" cy="2524310"/>
        </p:xfrm>
        <a:graphic>
          <a:graphicData uri="http://schemas.openxmlformats.org/drawingml/2006/table">
            <a:tbl>
              <a:tblPr firstRow="1" bandRow="1">
                <a:tableStyleId>{5940675A-B579-460E-94D1-54222C63F5DA}</a:tableStyleId>
              </a:tblPr>
              <a:tblGrid>
                <a:gridCol w="1020187">
                  <a:extLst>
                    <a:ext uri="{9D8B030D-6E8A-4147-A177-3AD203B41FA5}">
                      <a16:colId xmlns:a16="http://schemas.microsoft.com/office/drawing/2014/main" val="1183268098"/>
                    </a:ext>
                  </a:extLst>
                </a:gridCol>
                <a:gridCol w="2867643">
                  <a:extLst>
                    <a:ext uri="{9D8B030D-6E8A-4147-A177-3AD203B41FA5}">
                      <a16:colId xmlns:a16="http://schemas.microsoft.com/office/drawing/2014/main" val="1276197600"/>
                    </a:ext>
                  </a:extLst>
                </a:gridCol>
              </a:tblGrid>
              <a:tr h="170221">
                <a:tc gridSpan="2">
                  <a:txBody>
                    <a:bodyPr/>
                    <a:lstStyle/>
                    <a:p>
                      <a:pPr marL="0" marR="0" indent="0" algn="ctr" defTabSz="685783" rtl="0" eaLnBrk="1" fontAlgn="auto" latinLnBrk="0" hangingPunct="1">
                        <a:lnSpc>
                          <a:spcPct val="100000"/>
                        </a:lnSpc>
                        <a:spcBef>
                          <a:spcPts val="0"/>
                        </a:spcBef>
                        <a:spcAft>
                          <a:spcPts val="0"/>
                        </a:spcAft>
                        <a:buClrTx/>
                        <a:buSzTx/>
                        <a:buFontTx/>
                        <a:buNone/>
                        <a:tabLst/>
                        <a:defRPr/>
                      </a:pPr>
                      <a:r>
                        <a:rPr lang="en-GB" sz="900" b="1" dirty="0">
                          <a:solidFill>
                            <a:schemeClr val="tx1"/>
                          </a:solidFill>
                          <a:latin typeface="Calibri" panose="020F0502020204030204" pitchFamily="34" charset="0"/>
                          <a:cs typeface="Calibri" panose="020F0502020204030204" pitchFamily="34" charset="0"/>
                        </a:rPr>
                        <a:t>Aristotelian conventions of a tragedy</a:t>
                      </a:r>
                    </a:p>
                  </a:txBody>
                  <a:tcPr marL="45720" marR="45720">
                    <a:solidFill>
                      <a:schemeClr val="bg1">
                        <a:lumMod val="75000"/>
                      </a:schemeClr>
                    </a:solidFill>
                  </a:tcPr>
                </a:tc>
                <a:tc hMerge="1">
                  <a:txBody>
                    <a:bodyPr/>
                    <a:lstStyle/>
                    <a:p>
                      <a:endParaRPr lang="en-GB"/>
                    </a:p>
                  </a:txBody>
                  <a:tcPr/>
                </a:tc>
                <a:extLst>
                  <a:ext uri="{0D108BD9-81ED-4DB2-BD59-A6C34878D82A}">
                    <a16:rowId xmlns:a16="http://schemas.microsoft.com/office/drawing/2014/main" val="352208600"/>
                  </a:ext>
                </a:extLst>
              </a:tr>
              <a:tr h="27235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9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Purpose of tragedy</a:t>
                      </a:r>
                      <a:endParaRPr kumimoji="0" lang="en-GB" sz="900" b="1" i="0" u="none" strike="noStrike" kern="1200" cap="none" spc="0" normalizeH="0" baseline="0" noProof="0" dirty="0">
                        <a:ln>
                          <a:noFill/>
                        </a:ln>
                        <a:solidFill>
                          <a:schemeClr val="tx1"/>
                        </a:solidFill>
                        <a:effectLst/>
                        <a:uLnTx/>
                        <a:uFillTx/>
                        <a:latin typeface="+mn-lt"/>
                        <a:ea typeface="+mn-ea"/>
                        <a:cs typeface="+mn-cs"/>
                      </a:endParaRPr>
                    </a:p>
                  </a:txBody>
                  <a:tcPr marL="45720" marR="45720">
                    <a:solidFill>
                      <a:srgbClr val="EBFFFF"/>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9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To hold up a mirror to society and show audiences how fragile humans can be.</a:t>
                      </a:r>
                    </a:p>
                  </a:txBody>
                  <a:tcPr marL="45720" marR="45720">
                    <a:solidFill>
                      <a:srgbClr val="EBFFFF"/>
                    </a:solidFill>
                  </a:tcPr>
                </a:tc>
                <a:extLst>
                  <a:ext uri="{0D108BD9-81ED-4DB2-BD59-A6C34878D82A}">
                    <a16:rowId xmlns:a16="http://schemas.microsoft.com/office/drawing/2014/main" val="1415335107"/>
                  </a:ext>
                </a:extLst>
              </a:tr>
              <a:tr h="27235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900" b="1" i="0" u="none" strike="noStrike" kern="1200" cap="none" spc="0" normalizeH="0" baseline="0" noProof="0" dirty="0">
                          <a:ln>
                            <a:noFill/>
                          </a:ln>
                          <a:solidFill>
                            <a:schemeClr val="tx1"/>
                          </a:solidFill>
                          <a:effectLst/>
                          <a:uLnTx/>
                          <a:uFillTx/>
                          <a:latin typeface="+mn-lt"/>
                          <a:ea typeface="+mn-ea"/>
                          <a:cs typeface="+mn-cs"/>
                        </a:rPr>
                        <a:t>Tragic Hero</a:t>
                      </a:r>
                    </a:p>
                  </a:txBody>
                  <a:tcPr marL="45720" marR="45720">
                    <a:solidFill>
                      <a:srgbClr val="EBFFFF"/>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9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High status at the beginning of the play but has a fatal flaw that leads to his downfall.</a:t>
                      </a:r>
                    </a:p>
                  </a:txBody>
                  <a:tcPr marL="45720" marR="45720">
                    <a:solidFill>
                      <a:srgbClr val="EBFFFF"/>
                    </a:solidFill>
                  </a:tcPr>
                </a:tc>
                <a:extLst>
                  <a:ext uri="{0D108BD9-81ED-4DB2-BD59-A6C34878D82A}">
                    <a16:rowId xmlns:a16="http://schemas.microsoft.com/office/drawing/2014/main" val="593782258"/>
                  </a:ext>
                </a:extLst>
              </a:tr>
              <a:tr h="170221">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900" b="1" i="0" u="none" strike="noStrike" kern="1200" cap="none" spc="0" normalizeH="0" baseline="0" noProof="0" dirty="0">
                          <a:ln>
                            <a:noFill/>
                          </a:ln>
                          <a:solidFill>
                            <a:schemeClr val="tx1"/>
                          </a:solidFill>
                          <a:effectLst/>
                          <a:uLnTx/>
                          <a:uFillTx/>
                          <a:latin typeface="+mn-lt"/>
                          <a:ea typeface="+mn-ea"/>
                          <a:cs typeface="+mn-cs"/>
                        </a:rPr>
                        <a:t>Hamartia</a:t>
                      </a:r>
                    </a:p>
                  </a:txBody>
                  <a:tcPr marL="45720" marR="45720">
                    <a:solidFill>
                      <a:srgbClr val="EBFFFF"/>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9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The hero’s fatal flaw that leads to his tragic downfall. </a:t>
                      </a:r>
                    </a:p>
                  </a:txBody>
                  <a:tcPr marL="45720" marR="45720">
                    <a:solidFill>
                      <a:srgbClr val="EBFFFF"/>
                    </a:solidFill>
                  </a:tcPr>
                </a:tc>
                <a:extLst>
                  <a:ext uri="{0D108BD9-81ED-4DB2-BD59-A6C34878D82A}">
                    <a16:rowId xmlns:a16="http://schemas.microsoft.com/office/drawing/2014/main" val="2421631130"/>
                  </a:ext>
                </a:extLst>
              </a:tr>
              <a:tr h="0">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900" b="1" i="0" u="none" strike="noStrike" kern="1200" cap="none" spc="0" normalizeH="0" baseline="0" noProof="0" dirty="0">
                          <a:ln>
                            <a:noFill/>
                          </a:ln>
                          <a:solidFill>
                            <a:schemeClr val="tx1"/>
                          </a:solidFill>
                          <a:effectLst/>
                          <a:uLnTx/>
                          <a:uFillTx/>
                          <a:latin typeface="+mn-lt"/>
                          <a:ea typeface="Arial Unicode MS"/>
                          <a:cs typeface="Arial Unicode MS"/>
                        </a:rPr>
                        <a:t>Hubris</a:t>
                      </a:r>
                    </a:p>
                  </a:txBody>
                  <a:tcPr marL="45720" marR="45720">
                    <a:solidFill>
                      <a:srgbClr val="EBFFFF"/>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9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A hero’s extreme pride and disrespect for the natural order of the world. </a:t>
                      </a:r>
                    </a:p>
                  </a:txBody>
                  <a:tcPr marL="45720" marR="45720">
                    <a:solidFill>
                      <a:srgbClr val="EBFFFF"/>
                    </a:solidFill>
                  </a:tcPr>
                </a:tc>
                <a:extLst>
                  <a:ext uri="{0D108BD9-81ED-4DB2-BD59-A6C34878D82A}">
                    <a16:rowId xmlns:a16="http://schemas.microsoft.com/office/drawing/2014/main" val="3729699339"/>
                  </a:ext>
                </a:extLst>
              </a:tr>
              <a:tr h="238310">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900" b="1" i="0" u="none" strike="noStrike" kern="1200" cap="none" spc="0" normalizeH="0" baseline="0" noProof="0" dirty="0">
                          <a:ln>
                            <a:noFill/>
                          </a:ln>
                          <a:solidFill>
                            <a:schemeClr val="tx1"/>
                          </a:solidFill>
                          <a:effectLst/>
                          <a:uLnTx/>
                          <a:uFillTx/>
                          <a:latin typeface="+mn-lt"/>
                          <a:ea typeface="Arial Unicode MS"/>
                          <a:cs typeface="Arial Unicode MS"/>
                        </a:rPr>
                        <a:t>Peripeteia</a:t>
                      </a:r>
                    </a:p>
                  </a:txBody>
                  <a:tcPr marL="45720" marR="45720">
                    <a:solidFill>
                      <a:srgbClr val="EBFFFF"/>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9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A sudden reversal of fortune. </a:t>
                      </a:r>
                    </a:p>
                  </a:txBody>
                  <a:tcPr marL="45720" marR="45720">
                    <a:solidFill>
                      <a:srgbClr val="EBFFFF"/>
                    </a:solidFill>
                  </a:tcPr>
                </a:tc>
                <a:extLst>
                  <a:ext uri="{0D108BD9-81ED-4DB2-BD59-A6C34878D82A}">
                    <a16:rowId xmlns:a16="http://schemas.microsoft.com/office/drawing/2014/main" val="1146657694"/>
                  </a:ext>
                </a:extLst>
              </a:tr>
              <a:tr h="340442">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900" b="1" i="0" u="none" strike="noStrike" kern="1200" cap="none" spc="0" normalizeH="0" baseline="0" noProof="0" dirty="0">
                          <a:ln>
                            <a:noFill/>
                          </a:ln>
                          <a:solidFill>
                            <a:schemeClr val="tx1"/>
                          </a:solidFill>
                          <a:effectLst/>
                          <a:uLnTx/>
                          <a:uFillTx/>
                          <a:latin typeface="+mn-lt"/>
                          <a:ea typeface="Arial Unicode MS"/>
                          <a:cs typeface="Arial Unicode MS"/>
                        </a:rPr>
                        <a:t>Anagnorisis</a:t>
                      </a:r>
                    </a:p>
                  </a:txBody>
                  <a:tcPr marL="45720" marR="45720">
                    <a:solidFill>
                      <a:srgbClr val="EBFFFF"/>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9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The moment when the hero realises that he is to blame for his downfall. </a:t>
                      </a:r>
                    </a:p>
                  </a:txBody>
                  <a:tcPr marL="45720" marR="45720">
                    <a:solidFill>
                      <a:srgbClr val="EBFFFF"/>
                    </a:solidFill>
                  </a:tcPr>
                </a:tc>
                <a:extLst>
                  <a:ext uri="{0D108BD9-81ED-4DB2-BD59-A6C34878D82A}">
                    <a16:rowId xmlns:a16="http://schemas.microsoft.com/office/drawing/2014/main" val="1528989257"/>
                  </a:ext>
                </a:extLst>
              </a:tr>
              <a:tr h="340442">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900" b="1" i="0" u="none" strike="noStrike" kern="1200" cap="none" spc="0" normalizeH="0" baseline="0" noProof="0" dirty="0">
                          <a:ln>
                            <a:noFill/>
                          </a:ln>
                          <a:solidFill>
                            <a:schemeClr val="tx1"/>
                          </a:solidFill>
                          <a:effectLst/>
                          <a:uLnTx/>
                          <a:uFillTx/>
                          <a:latin typeface="+mn-lt"/>
                          <a:ea typeface="Arial Unicode MS"/>
                          <a:cs typeface="Arial Unicode MS"/>
                        </a:rPr>
                        <a:t>Catharsis</a:t>
                      </a:r>
                    </a:p>
                  </a:txBody>
                  <a:tcPr marL="45720" marR="45720">
                    <a:solidFill>
                      <a:srgbClr val="EBFFFF"/>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9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The audience reacts to the tragedy with pathos (pity) and fear and so is cleansed. </a:t>
                      </a:r>
                    </a:p>
                  </a:txBody>
                  <a:tcPr marL="45720" marR="45720">
                    <a:solidFill>
                      <a:srgbClr val="EBFFFF"/>
                    </a:solidFill>
                  </a:tcPr>
                </a:tc>
                <a:extLst>
                  <a:ext uri="{0D108BD9-81ED-4DB2-BD59-A6C34878D82A}">
                    <a16:rowId xmlns:a16="http://schemas.microsoft.com/office/drawing/2014/main" val="628293746"/>
                  </a:ext>
                </a:extLst>
              </a:tr>
            </a:tbl>
          </a:graphicData>
        </a:graphic>
      </p:graphicFrame>
      <p:graphicFrame>
        <p:nvGraphicFramePr>
          <p:cNvPr id="23" name="Table 22">
            <a:extLst>
              <a:ext uri="{FF2B5EF4-FFF2-40B4-BE49-F238E27FC236}">
                <a16:creationId xmlns:a16="http://schemas.microsoft.com/office/drawing/2014/main" id="{A66AD594-769A-4E7E-A12E-9FBEA83760C1}"/>
              </a:ext>
            </a:extLst>
          </p:cNvPr>
          <p:cNvGraphicFramePr>
            <a:graphicFrameLocks noGrp="1"/>
          </p:cNvGraphicFramePr>
          <p:nvPr>
            <p:extLst>
              <p:ext uri="{D42A27DB-BD31-4B8C-83A1-F6EECF244321}">
                <p14:modId xmlns:p14="http://schemas.microsoft.com/office/powerpoint/2010/main" val="1155439803"/>
              </p:ext>
            </p:extLst>
          </p:nvPr>
        </p:nvGraphicFramePr>
        <p:xfrm>
          <a:off x="8162925" y="884724"/>
          <a:ext cx="3887830" cy="3375556"/>
        </p:xfrm>
        <a:graphic>
          <a:graphicData uri="http://schemas.openxmlformats.org/drawingml/2006/table">
            <a:tbl>
              <a:tblPr firstRow="1" bandRow="1">
                <a:tableStyleId>{5940675A-B579-460E-94D1-54222C63F5DA}</a:tableStyleId>
              </a:tblPr>
              <a:tblGrid>
                <a:gridCol w="1000533">
                  <a:extLst>
                    <a:ext uri="{9D8B030D-6E8A-4147-A177-3AD203B41FA5}">
                      <a16:colId xmlns:a16="http://schemas.microsoft.com/office/drawing/2014/main" val="1729069669"/>
                    </a:ext>
                  </a:extLst>
                </a:gridCol>
                <a:gridCol w="2887297">
                  <a:extLst>
                    <a:ext uri="{9D8B030D-6E8A-4147-A177-3AD203B41FA5}">
                      <a16:colId xmlns:a16="http://schemas.microsoft.com/office/drawing/2014/main" val="1311751656"/>
                    </a:ext>
                  </a:extLst>
                </a:gridCol>
              </a:tblGrid>
              <a:tr h="221405">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1" dirty="0">
                          <a:solidFill>
                            <a:schemeClr val="tx1"/>
                          </a:solidFill>
                        </a:rPr>
                        <a:t>Key Vocabulary</a:t>
                      </a:r>
                    </a:p>
                  </a:txBody>
                  <a:tcPr marL="45720" marR="45720">
                    <a:solidFill>
                      <a:schemeClr val="bg1">
                        <a:lumMod val="75000"/>
                      </a:schemeClr>
                    </a:solidFill>
                  </a:tcPr>
                </a:tc>
                <a:tc hMerge="1">
                  <a:txBody>
                    <a:bodyPr/>
                    <a:lstStyle/>
                    <a:p>
                      <a:endParaRPr lang="en-GB"/>
                    </a:p>
                  </a:txBody>
                  <a:tcPr/>
                </a:tc>
                <a:extLst>
                  <a:ext uri="{0D108BD9-81ED-4DB2-BD59-A6C34878D82A}">
                    <a16:rowId xmlns:a16="http://schemas.microsoft.com/office/drawing/2014/main" val="644598732"/>
                  </a:ext>
                </a:extLst>
              </a:tr>
              <a:tr h="221405">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900" b="1" i="0" u="none" strike="noStrike" kern="1200" cap="none" spc="0" normalizeH="0" baseline="0" noProof="0" dirty="0">
                          <a:ln>
                            <a:noFill/>
                          </a:ln>
                          <a:solidFill>
                            <a:schemeClr val="tx1"/>
                          </a:solidFill>
                          <a:effectLst/>
                          <a:uLnTx/>
                          <a:uFillTx/>
                          <a:latin typeface="+mn-lt"/>
                          <a:ea typeface="+mn-ea"/>
                          <a:cs typeface="+mn-cs"/>
                        </a:rPr>
                        <a:t>Autocratic</a:t>
                      </a:r>
                    </a:p>
                  </a:txBody>
                  <a:tcPr marL="45720" marR="45720">
                    <a:solidFill>
                      <a:srgbClr val="EBFFEB"/>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9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Someone who has absolute power</a:t>
                      </a:r>
                    </a:p>
                  </a:txBody>
                  <a:tcPr marL="45720" marR="45720">
                    <a:solidFill>
                      <a:srgbClr val="EBFFEB"/>
                    </a:solidFill>
                  </a:tcPr>
                </a:tc>
                <a:extLst>
                  <a:ext uri="{0D108BD9-81ED-4DB2-BD59-A6C34878D82A}">
                    <a16:rowId xmlns:a16="http://schemas.microsoft.com/office/drawing/2014/main" val="3496858991"/>
                  </a:ext>
                </a:extLst>
              </a:tr>
              <a:tr h="221405">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900" b="1" i="0" u="none" strike="noStrike" kern="1200" cap="none" spc="0" normalizeH="0" baseline="0" noProof="0" dirty="0">
                          <a:ln>
                            <a:noFill/>
                          </a:ln>
                          <a:solidFill>
                            <a:schemeClr val="tx1"/>
                          </a:solidFill>
                          <a:effectLst/>
                          <a:uLnTx/>
                          <a:uFillTx/>
                          <a:latin typeface="+mn-lt"/>
                          <a:ea typeface="+mn-ea"/>
                          <a:cs typeface="+mn-cs"/>
                        </a:rPr>
                        <a:t>Duplicitous</a:t>
                      </a:r>
                    </a:p>
                  </a:txBody>
                  <a:tcPr marL="45720" marR="45720">
                    <a:solidFill>
                      <a:srgbClr val="EBFFEB"/>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9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The act of deceiving</a:t>
                      </a:r>
                    </a:p>
                  </a:txBody>
                  <a:tcPr marL="45720" marR="45720">
                    <a:solidFill>
                      <a:srgbClr val="EBFFEB"/>
                    </a:solidFill>
                  </a:tcPr>
                </a:tc>
                <a:extLst>
                  <a:ext uri="{0D108BD9-81ED-4DB2-BD59-A6C34878D82A}">
                    <a16:rowId xmlns:a16="http://schemas.microsoft.com/office/drawing/2014/main" val="426668849"/>
                  </a:ext>
                </a:extLst>
              </a:tr>
              <a:tr h="221405">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900" b="1" i="0" u="none" strike="noStrike" kern="1200" cap="none" spc="0" normalizeH="0" baseline="0" noProof="0" dirty="0">
                          <a:ln>
                            <a:noFill/>
                          </a:ln>
                          <a:solidFill>
                            <a:schemeClr val="tx1"/>
                          </a:solidFill>
                          <a:effectLst/>
                          <a:uLnTx/>
                          <a:uFillTx/>
                          <a:latin typeface="+mn-lt"/>
                          <a:ea typeface="+mn-ea"/>
                          <a:cs typeface="+mn-cs"/>
                        </a:rPr>
                        <a:t>Equivocate</a:t>
                      </a:r>
                    </a:p>
                  </a:txBody>
                  <a:tcPr marL="45720" marR="45720">
                    <a:solidFill>
                      <a:srgbClr val="EBFFEB"/>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9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Use ambiguous language to conceal the truth</a:t>
                      </a:r>
                    </a:p>
                  </a:txBody>
                  <a:tcPr marL="45720" marR="45720">
                    <a:solidFill>
                      <a:srgbClr val="EBFFEB"/>
                    </a:solidFill>
                  </a:tcPr>
                </a:tc>
                <a:extLst>
                  <a:ext uri="{0D108BD9-81ED-4DB2-BD59-A6C34878D82A}">
                    <a16:rowId xmlns:a16="http://schemas.microsoft.com/office/drawing/2014/main" val="1598369018"/>
                  </a:ext>
                </a:extLst>
              </a:tr>
              <a:tr h="221405">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900" b="1" i="0" u="none" strike="noStrike" kern="1200" cap="none" spc="0" normalizeH="0" baseline="0" noProof="0" dirty="0">
                          <a:ln>
                            <a:noFill/>
                          </a:ln>
                          <a:solidFill>
                            <a:schemeClr val="tx1"/>
                          </a:solidFill>
                          <a:effectLst/>
                          <a:uLnTx/>
                          <a:uFillTx/>
                          <a:latin typeface="+mn-lt"/>
                          <a:ea typeface="Arial Unicode MS"/>
                          <a:cs typeface="Arial Unicode MS"/>
                        </a:rPr>
                        <a:t>Infanticide</a:t>
                      </a:r>
                    </a:p>
                  </a:txBody>
                  <a:tcPr marL="45720" marR="45720">
                    <a:solidFill>
                      <a:srgbClr val="EBFFEB"/>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9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The killing of infants</a:t>
                      </a:r>
                    </a:p>
                  </a:txBody>
                  <a:tcPr marL="45720" marR="45720">
                    <a:solidFill>
                      <a:srgbClr val="EBFFEB"/>
                    </a:solidFill>
                  </a:tcPr>
                </a:tc>
                <a:extLst>
                  <a:ext uri="{0D108BD9-81ED-4DB2-BD59-A6C34878D82A}">
                    <a16:rowId xmlns:a16="http://schemas.microsoft.com/office/drawing/2014/main" val="2271504985"/>
                  </a:ext>
                </a:extLst>
              </a:tr>
              <a:tr h="221405">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900" b="1" i="0" u="none" strike="noStrike" kern="1200" cap="none" spc="0" normalizeH="0" baseline="0" noProof="0" dirty="0">
                          <a:ln>
                            <a:noFill/>
                          </a:ln>
                          <a:solidFill>
                            <a:schemeClr val="tx1"/>
                          </a:solidFill>
                          <a:effectLst/>
                          <a:uLnTx/>
                          <a:uFillTx/>
                          <a:latin typeface="+mn-lt"/>
                          <a:ea typeface="Arial Unicode MS"/>
                          <a:cs typeface="Arial Unicode MS"/>
                        </a:rPr>
                        <a:t>Machiavellian</a:t>
                      </a:r>
                    </a:p>
                  </a:txBody>
                  <a:tcPr marL="45720" marR="45720">
                    <a:solidFill>
                      <a:srgbClr val="EBFFEB"/>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9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Cunning, scheming</a:t>
                      </a:r>
                    </a:p>
                  </a:txBody>
                  <a:tcPr marL="45720" marR="45720">
                    <a:solidFill>
                      <a:srgbClr val="EBFFEB"/>
                    </a:solidFill>
                  </a:tcPr>
                </a:tc>
                <a:extLst>
                  <a:ext uri="{0D108BD9-81ED-4DB2-BD59-A6C34878D82A}">
                    <a16:rowId xmlns:a16="http://schemas.microsoft.com/office/drawing/2014/main" val="4047469600"/>
                  </a:ext>
                </a:extLst>
              </a:tr>
              <a:tr h="221405">
                <a:tc>
                  <a:txBody>
                    <a:bodyPr/>
                    <a:lstStyle/>
                    <a:p>
                      <a:r>
                        <a:rPr lang="en-GB" sz="900" b="1" dirty="0"/>
                        <a:t>Morality</a:t>
                      </a:r>
                    </a:p>
                  </a:txBody>
                  <a:tcPr marL="45720" marR="45720">
                    <a:solidFill>
                      <a:srgbClr val="EBFFEB"/>
                    </a:solidFill>
                  </a:tcPr>
                </a:tc>
                <a:tc>
                  <a:txBody>
                    <a:bodyPr/>
                    <a:lstStyle/>
                    <a:p>
                      <a:r>
                        <a:rPr lang="en-GB" sz="900" dirty="0"/>
                        <a:t>The distinction between right and wrong</a:t>
                      </a:r>
                    </a:p>
                  </a:txBody>
                  <a:tcPr marL="45720" marR="45720">
                    <a:solidFill>
                      <a:srgbClr val="EBFFEB"/>
                    </a:solidFill>
                  </a:tcPr>
                </a:tc>
                <a:extLst>
                  <a:ext uri="{0D108BD9-81ED-4DB2-BD59-A6C34878D82A}">
                    <a16:rowId xmlns:a16="http://schemas.microsoft.com/office/drawing/2014/main" val="3023111715"/>
                  </a:ext>
                </a:extLst>
              </a:tr>
              <a:tr h="354248">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900" b="1" i="0" u="none" strike="noStrike" kern="1200" cap="none" spc="0" normalizeH="0" baseline="0" noProof="0" dirty="0">
                          <a:ln>
                            <a:noFill/>
                          </a:ln>
                          <a:solidFill>
                            <a:schemeClr val="tx1"/>
                          </a:solidFill>
                          <a:effectLst/>
                          <a:uLnTx/>
                          <a:uFillTx/>
                          <a:latin typeface="+mn-lt"/>
                          <a:ea typeface="Arial Unicode MS"/>
                          <a:cs typeface="Arial Unicode MS"/>
                        </a:rPr>
                        <a:t>Nihilistic</a:t>
                      </a:r>
                    </a:p>
                  </a:txBody>
                  <a:tcPr marL="45720" marR="45720">
                    <a:solidFill>
                      <a:srgbClr val="EBFFEB"/>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9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Rejection of all religious and moral principles in the belief that life is meaningless</a:t>
                      </a:r>
                    </a:p>
                  </a:txBody>
                  <a:tcPr marL="45720" marR="45720">
                    <a:solidFill>
                      <a:srgbClr val="EBFFEB"/>
                    </a:solidFill>
                  </a:tcPr>
                </a:tc>
                <a:extLst>
                  <a:ext uri="{0D108BD9-81ED-4DB2-BD59-A6C34878D82A}">
                    <a16:rowId xmlns:a16="http://schemas.microsoft.com/office/drawing/2014/main" val="2183006056"/>
                  </a:ext>
                </a:extLst>
              </a:tr>
              <a:tr h="221405">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900" b="1" i="0" u="none" strike="noStrike" kern="1200" cap="none" spc="0" normalizeH="0" baseline="0" noProof="0" dirty="0">
                          <a:ln>
                            <a:noFill/>
                          </a:ln>
                          <a:solidFill>
                            <a:schemeClr val="tx1"/>
                          </a:solidFill>
                          <a:effectLst/>
                          <a:uLnTx/>
                          <a:uFillTx/>
                          <a:latin typeface="+mn-lt"/>
                          <a:ea typeface="Arial Unicode MS"/>
                          <a:cs typeface="Arial Unicode MS"/>
                        </a:rPr>
                        <a:t>Treachery</a:t>
                      </a:r>
                    </a:p>
                  </a:txBody>
                  <a:tcPr marL="45720" marR="45720">
                    <a:solidFill>
                      <a:srgbClr val="EBFFEB"/>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9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Betrayal of trust</a:t>
                      </a:r>
                    </a:p>
                  </a:txBody>
                  <a:tcPr marL="45720" marR="45720">
                    <a:solidFill>
                      <a:srgbClr val="EBFFEB"/>
                    </a:solidFill>
                  </a:tcPr>
                </a:tc>
                <a:extLst>
                  <a:ext uri="{0D108BD9-81ED-4DB2-BD59-A6C34878D82A}">
                    <a16:rowId xmlns:a16="http://schemas.microsoft.com/office/drawing/2014/main" val="2649109671"/>
                  </a:ext>
                </a:extLst>
              </a:tr>
              <a:tr h="221405">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900" b="1" i="0" u="none" strike="noStrike" kern="1200" cap="none" spc="0" normalizeH="0" baseline="0" noProof="0" dirty="0">
                          <a:ln>
                            <a:noFill/>
                          </a:ln>
                          <a:solidFill>
                            <a:schemeClr val="tx1"/>
                          </a:solidFill>
                          <a:effectLst/>
                          <a:uLnTx/>
                          <a:uFillTx/>
                          <a:latin typeface="+mn-lt"/>
                          <a:ea typeface="Arial Unicode MS"/>
                          <a:cs typeface="Arial Unicode MS"/>
                        </a:rPr>
                        <a:t>Regicide</a:t>
                      </a:r>
                    </a:p>
                  </a:txBody>
                  <a:tcPr marL="45720" marR="45720">
                    <a:solidFill>
                      <a:srgbClr val="EBFFEB"/>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9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The action of killing a king</a:t>
                      </a:r>
                    </a:p>
                  </a:txBody>
                  <a:tcPr marL="45720" marR="45720">
                    <a:solidFill>
                      <a:srgbClr val="EBFFEB"/>
                    </a:solidFill>
                  </a:tcPr>
                </a:tc>
                <a:extLst>
                  <a:ext uri="{0D108BD9-81ED-4DB2-BD59-A6C34878D82A}">
                    <a16:rowId xmlns:a16="http://schemas.microsoft.com/office/drawing/2014/main" val="187086723"/>
                  </a:ext>
                </a:extLst>
              </a:tr>
              <a:tr h="221405">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900" b="1" i="0" u="none" strike="noStrike" kern="1200" cap="none" spc="0" normalizeH="0" baseline="0" noProof="0" dirty="0">
                          <a:ln>
                            <a:noFill/>
                          </a:ln>
                          <a:solidFill>
                            <a:schemeClr val="tx1"/>
                          </a:solidFill>
                          <a:effectLst/>
                          <a:uLnTx/>
                          <a:uFillTx/>
                          <a:latin typeface="+mn-lt"/>
                          <a:ea typeface="Arial Unicode MS"/>
                          <a:cs typeface="Arial Unicode MS"/>
                        </a:rPr>
                        <a:t>Scepticism</a:t>
                      </a:r>
                    </a:p>
                  </a:txBody>
                  <a:tcPr marL="45720" marR="45720">
                    <a:solidFill>
                      <a:srgbClr val="EBFFEB"/>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9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Doubt as to the truth of things.</a:t>
                      </a:r>
                    </a:p>
                  </a:txBody>
                  <a:tcPr marL="45720" marR="45720">
                    <a:solidFill>
                      <a:srgbClr val="EBFFEB"/>
                    </a:solidFill>
                  </a:tcPr>
                </a:tc>
                <a:extLst>
                  <a:ext uri="{0D108BD9-81ED-4DB2-BD59-A6C34878D82A}">
                    <a16:rowId xmlns:a16="http://schemas.microsoft.com/office/drawing/2014/main" val="4164783739"/>
                  </a:ext>
                </a:extLst>
              </a:tr>
              <a:tr h="221405">
                <a:tc>
                  <a:txBody>
                    <a:bodyPr/>
                    <a:lstStyle/>
                    <a:p>
                      <a:r>
                        <a:rPr lang="en-GB" sz="900" b="1" dirty="0"/>
                        <a:t>Tyranny</a:t>
                      </a:r>
                    </a:p>
                  </a:txBody>
                  <a:tcPr marL="45720" marR="45720">
                    <a:solidFill>
                      <a:srgbClr val="EBFFEB"/>
                    </a:solidFill>
                  </a:tcPr>
                </a:tc>
                <a:tc>
                  <a:txBody>
                    <a:bodyPr/>
                    <a:lstStyle/>
                    <a:p>
                      <a:r>
                        <a:rPr lang="en-GB" sz="900" dirty="0"/>
                        <a:t>Cruel and oppressive rule</a:t>
                      </a:r>
                    </a:p>
                  </a:txBody>
                  <a:tcPr marL="45720" marR="45720">
                    <a:solidFill>
                      <a:srgbClr val="EBFFEB"/>
                    </a:solidFill>
                  </a:tcPr>
                </a:tc>
                <a:extLst>
                  <a:ext uri="{0D108BD9-81ED-4DB2-BD59-A6C34878D82A}">
                    <a16:rowId xmlns:a16="http://schemas.microsoft.com/office/drawing/2014/main" val="3092740717"/>
                  </a:ext>
                </a:extLst>
              </a:tr>
              <a:tr h="221405">
                <a:tc>
                  <a:txBody>
                    <a:bodyPr/>
                    <a:lstStyle/>
                    <a:p>
                      <a:r>
                        <a:rPr lang="en-GB" sz="900" b="1" dirty="0"/>
                        <a:t>Usurp</a:t>
                      </a:r>
                    </a:p>
                  </a:txBody>
                  <a:tcPr marL="45720" marR="45720">
                    <a:solidFill>
                      <a:srgbClr val="EBFFEB"/>
                    </a:solidFill>
                  </a:tcPr>
                </a:tc>
                <a:tc>
                  <a:txBody>
                    <a:bodyPr/>
                    <a:lstStyle/>
                    <a:p>
                      <a:r>
                        <a:rPr lang="en-GB" sz="900" dirty="0"/>
                        <a:t>To take a position of power or importance illegally. </a:t>
                      </a:r>
                    </a:p>
                  </a:txBody>
                  <a:tcPr marL="45720" marR="45720">
                    <a:solidFill>
                      <a:srgbClr val="EBFFEB"/>
                    </a:solidFill>
                  </a:tcPr>
                </a:tc>
                <a:extLst>
                  <a:ext uri="{0D108BD9-81ED-4DB2-BD59-A6C34878D82A}">
                    <a16:rowId xmlns:a16="http://schemas.microsoft.com/office/drawing/2014/main" val="1652759356"/>
                  </a:ext>
                </a:extLst>
              </a:tr>
              <a:tr h="266596">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900" b="1" i="0" u="none" strike="noStrike" kern="1200" cap="none" spc="0" normalizeH="0" baseline="0" noProof="0" dirty="0">
                          <a:ln>
                            <a:noFill/>
                          </a:ln>
                          <a:solidFill>
                            <a:schemeClr val="tx1"/>
                          </a:solidFill>
                          <a:effectLst/>
                          <a:uLnTx/>
                          <a:uFillTx/>
                          <a:latin typeface="+mn-lt"/>
                          <a:ea typeface="Arial Unicode MS"/>
                          <a:cs typeface="Arial Unicode MS"/>
                        </a:rPr>
                        <a:t>Virtuous</a:t>
                      </a:r>
                    </a:p>
                  </a:txBody>
                  <a:tcPr marL="45720" marR="45720">
                    <a:solidFill>
                      <a:srgbClr val="EBFFEB"/>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9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Having high moral standards.</a:t>
                      </a:r>
                    </a:p>
                  </a:txBody>
                  <a:tcPr marL="45720" marR="45720">
                    <a:solidFill>
                      <a:srgbClr val="EBFFEB"/>
                    </a:solidFill>
                  </a:tcPr>
                </a:tc>
                <a:extLst>
                  <a:ext uri="{0D108BD9-81ED-4DB2-BD59-A6C34878D82A}">
                    <a16:rowId xmlns:a16="http://schemas.microsoft.com/office/drawing/2014/main" val="1168532449"/>
                  </a:ext>
                </a:extLst>
              </a:tr>
            </a:tbl>
          </a:graphicData>
        </a:graphic>
      </p:graphicFrame>
      <p:graphicFrame>
        <p:nvGraphicFramePr>
          <p:cNvPr id="10" name="Table 9">
            <a:extLst>
              <a:ext uri="{FF2B5EF4-FFF2-40B4-BE49-F238E27FC236}">
                <a16:creationId xmlns:a16="http://schemas.microsoft.com/office/drawing/2014/main" id="{ABE38AA4-A1B4-4EB3-9F69-811EE2F2271A}"/>
              </a:ext>
            </a:extLst>
          </p:cNvPr>
          <p:cNvGraphicFramePr>
            <a:graphicFrameLocks noGrp="1"/>
          </p:cNvGraphicFramePr>
          <p:nvPr>
            <p:extLst>
              <p:ext uri="{D42A27DB-BD31-4B8C-83A1-F6EECF244321}">
                <p14:modId xmlns:p14="http://schemas.microsoft.com/office/powerpoint/2010/main" val="3624155981"/>
              </p:ext>
            </p:extLst>
          </p:nvPr>
        </p:nvGraphicFramePr>
        <p:xfrm>
          <a:off x="5040966" y="884722"/>
          <a:ext cx="2998880" cy="5962788"/>
        </p:xfrm>
        <a:graphic>
          <a:graphicData uri="http://schemas.openxmlformats.org/drawingml/2006/table">
            <a:tbl>
              <a:tblPr firstRow="1" bandRow="1">
                <a:tableStyleId>{5940675A-B579-460E-94D1-54222C63F5DA}</a:tableStyleId>
              </a:tblPr>
              <a:tblGrid>
                <a:gridCol w="2998880">
                  <a:extLst>
                    <a:ext uri="{9D8B030D-6E8A-4147-A177-3AD203B41FA5}">
                      <a16:colId xmlns:a16="http://schemas.microsoft.com/office/drawing/2014/main" val="1311751656"/>
                    </a:ext>
                  </a:extLst>
                </a:gridCol>
              </a:tblGrid>
              <a:tr h="247788">
                <a:tc>
                  <a:txBody>
                    <a:bodyPr/>
                    <a:lstStyle/>
                    <a:p>
                      <a:pPr algn="ctr"/>
                      <a:r>
                        <a:rPr lang="en-GB" sz="900" b="1" dirty="0"/>
                        <a:t>Context</a:t>
                      </a:r>
                    </a:p>
                  </a:txBody>
                  <a:tcPr>
                    <a:solidFill>
                      <a:schemeClr val="bg1">
                        <a:lumMod val="75000"/>
                      </a:schemeClr>
                    </a:solidFill>
                  </a:tcPr>
                </a:tc>
                <a:extLst>
                  <a:ext uri="{0D108BD9-81ED-4DB2-BD59-A6C34878D82A}">
                    <a16:rowId xmlns:a16="http://schemas.microsoft.com/office/drawing/2014/main" val="644598732"/>
                  </a:ext>
                </a:extLst>
              </a:tr>
              <a:tr h="5574354">
                <a:tc>
                  <a:txBody>
                    <a:bodyPr/>
                    <a:lstStyle/>
                    <a:p>
                      <a:pPr marL="171450" indent="-171450">
                        <a:buFont typeface="Arial"/>
                        <a:buChar char="•"/>
                      </a:pPr>
                      <a:r>
                        <a:rPr lang="en-GB" sz="900" b="1" dirty="0">
                          <a:solidFill>
                            <a:schemeClr val="tx1"/>
                          </a:solidFill>
                          <a:effectLst/>
                          <a:latin typeface="+mn-lt"/>
                        </a:rPr>
                        <a:t>King James I </a:t>
                      </a:r>
                      <a:r>
                        <a:rPr lang="en-GB" sz="900" b="0" dirty="0">
                          <a:solidFill>
                            <a:schemeClr val="tx1"/>
                          </a:solidFill>
                          <a:effectLst/>
                          <a:latin typeface="+mn-lt"/>
                        </a:rPr>
                        <a:t>– Macbeth was written in 1606, early in the reign of James I, who succeeded to the English throne in 1603 after being King of Scotland. The play pays homage to the king’s Scottish lineage and hatred of witches. Additionally, the witches’ prophecy that Banquo will found a line of kings is a nod to James’ family’s claim to have descended from the historical Banquo.</a:t>
                      </a:r>
                      <a:br>
                        <a:rPr lang="en-GB" sz="900" b="0" dirty="0">
                          <a:solidFill>
                            <a:schemeClr val="tx1"/>
                          </a:solidFill>
                          <a:effectLst/>
                          <a:latin typeface="+mn-lt"/>
                        </a:rPr>
                      </a:br>
                      <a:endParaRPr lang="en-GB" sz="900" b="0" dirty="0">
                        <a:solidFill>
                          <a:schemeClr val="tx1"/>
                        </a:solidFill>
                        <a:effectLst/>
                        <a:latin typeface="+mn-lt"/>
                      </a:endParaRPr>
                    </a:p>
                    <a:p>
                      <a:pPr marL="171450" indent="-171450">
                        <a:buFont typeface="Arial"/>
                        <a:buChar char="•"/>
                      </a:pPr>
                      <a:r>
                        <a:rPr lang="en-GB" sz="900" b="1" dirty="0">
                          <a:solidFill>
                            <a:schemeClr val="tx1"/>
                          </a:solidFill>
                          <a:effectLst/>
                          <a:latin typeface="+mn-lt"/>
                        </a:rPr>
                        <a:t>The Divine Right of Kings </a:t>
                      </a:r>
                      <a:r>
                        <a:rPr lang="en-GB" sz="900" b="0" dirty="0">
                          <a:solidFill>
                            <a:schemeClr val="tx1"/>
                          </a:solidFill>
                          <a:effectLst/>
                          <a:latin typeface="+mn-lt"/>
                        </a:rPr>
                        <a:t>– the idea that kings got their power from God and not from their subject. James I was a believer in this, and the idea meant that any treasonous activity was a crime against God. Only a century earlier, England had suffered under the massive disorder of the Wars of the Roses, so many supported the idea to avoid civil unrest</a:t>
                      </a:r>
                      <a:br>
                        <a:rPr lang="en-GB" sz="900" b="0" dirty="0">
                          <a:solidFill>
                            <a:schemeClr val="tx1"/>
                          </a:solidFill>
                          <a:effectLst/>
                          <a:latin typeface="+mn-lt"/>
                        </a:rPr>
                      </a:br>
                      <a:endParaRPr lang="en-GB" sz="900" b="0" dirty="0">
                        <a:solidFill>
                          <a:schemeClr val="tx1"/>
                        </a:solidFill>
                        <a:effectLst/>
                        <a:latin typeface="+mn-lt"/>
                      </a:endParaRPr>
                    </a:p>
                    <a:p>
                      <a:pPr marL="171450" indent="-171450">
                        <a:buFont typeface="Arial"/>
                        <a:buChar char="•"/>
                      </a:pPr>
                      <a:r>
                        <a:rPr lang="en-GB" sz="900" b="1" dirty="0">
                          <a:solidFill>
                            <a:schemeClr val="tx1"/>
                          </a:solidFill>
                          <a:effectLst/>
                          <a:latin typeface="+mn-lt"/>
                        </a:rPr>
                        <a:t>Adam, Eve and the serpent </a:t>
                      </a:r>
                      <a:r>
                        <a:rPr lang="en-GB" sz="900" b="0" dirty="0">
                          <a:solidFill>
                            <a:schemeClr val="tx1"/>
                          </a:solidFill>
                          <a:effectLst/>
                          <a:latin typeface="+mn-lt"/>
                        </a:rPr>
                        <a:t>– in the bible, Adam and Eve live peacefully in the Garden of Eden until Eve is tempted by the serpent and eats the forbidden fruit from the tree of knowledge. She convinces Adam to eat as well, and God curses them and banishes them to Earth. The serpent is frequently alluded to in Macbeth.</a:t>
                      </a:r>
                      <a:br>
                        <a:rPr lang="en-GB" sz="900" b="0" dirty="0">
                          <a:solidFill>
                            <a:schemeClr val="tx1"/>
                          </a:solidFill>
                          <a:effectLst/>
                          <a:latin typeface="+mn-lt"/>
                        </a:rPr>
                      </a:br>
                      <a:endParaRPr lang="en-GB" sz="900" b="0" dirty="0">
                        <a:solidFill>
                          <a:schemeClr val="tx1"/>
                        </a:solidFill>
                        <a:effectLst/>
                        <a:latin typeface="+mn-lt"/>
                      </a:endParaRPr>
                    </a:p>
                    <a:p>
                      <a:pPr marL="171450" indent="-171450">
                        <a:buFont typeface="Arial"/>
                        <a:buChar char="•"/>
                      </a:pPr>
                      <a:r>
                        <a:rPr lang="en-GB" sz="900" b="1" i="0" dirty="0">
                          <a:solidFill>
                            <a:schemeClr val="tx1"/>
                          </a:solidFill>
                          <a:effectLst/>
                          <a:latin typeface="+mn-lt"/>
                          <a:ea typeface="Calibri" panose="020F0502020204030204" pitchFamily="34" charset="0"/>
                          <a:cs typeface="Times New Roman" panose="02020603050405020304" pitchFamily="18" charset="0"/>
                        </a:rPr>
                        <a:t>Gender and the patriarchy</a:t>
                      </a:r>
                      <a:r>
                        <a:rPr lang="en-GB" sz="900" b="0" i="0" dirty="0">
                          <a:solidFill>
                            <a:schemeClr val="tx1"/>
                          </a:solidFill>
                          <a:effectLst/>
                          <a:latin typeface="+mn-lt"/>
                          <a:ea typeface="Calibri" panose="020F0502020204030204" pitchFamily="34" charset="0"/>
                          <a:cs typeface="Times New Roman" panose="02020603050405020304" pitchFamily="18" charset="0"/>
                        </a:rPr>
                        <a:t> - </a:t>
                      </a:r>
                      <a:r>
                        <a:rPr lang="en-GB" sz="900" i="0" dirty="0">
                          <a:solidFill>
                            <a:schemeClr val="tx1"/>
                          </a:solidFill>
                          <a:effectLst/>
                          <a:latin typeface="+mn-lt"/>
                        </a:rPr>
                        <a:t>The play is set in a Patriarchal society; a society where women were expected to be subservient to men. A woman was expected to obey her father / husband and was presumed to be physically and mentally weaker than a man. However, Shakespeare subverts these traditional gender roles in the relationship between Macbeth and Lady Macbeth; a relationship where we observe a strong female character command, instruct and manipulate her husband. Many women who subverted expected gender roles or conventions at the time were accused of being witches.</a:t>
                      </a:r>
                      <a:br>
                        <a:rPr lang="en-GB" sz="900" i="0" dirty="0">
                          <a:solidFill>
                            <a:schemeClr val="tx1"/>
                          </a:solidFill>
                          <a:effectLst/>
                          <a:latin typeface="+mn-lt"/>
                        </a:rPr>
                      </a:br>
                      <a:endParaRPr lang="en-GB" sz="900" i="0" dirty="0">
                        <a:solidFill>
                          <a:schemeClr val="tx1"/>
                        </a:solidFill>
                        <a:effectLst/>
                        <a:latin typeface="+mn-lt"/>
                      </a:endParaRPr>
                    </a:p>
                    <a:p>
                      <a:pPr marL="171450" indent="-171450">
                        <a:buFont typeface="Arial"/>
                        <a:buChar char="•"/>
                      </a:pPr>
                      <a:r>
                        <a:rPr lang="en-GB" sz="900" b="1" i="0" dirty="0">
                          <a:solidFill>
                            <a:schemeClr val="tx1"/>
                          </a:solidFill>
                          <a:effectLst/>
                          <a:latin typeface="+mn-lt"/>
                        </a:rPr>
                        <a:t>Witches - </a:t>
                      </a:r>
                      <a:r>
                        <a:rPr lang="en-GB" sz="900" i="0" dirty="0">
                          <a:solidFill>
                            <a:schemeClr val="tx1"/>
                          </a:solidFill>
                          <a:effectLst/>
                          <a:latin typeface="+mn-lt"/>
                        </a:rPr>
                        <a:t>King James believed in witches, and wrote </a:t>
                      </a:r>
                      <a:r>
                        <a:rPr lang="en-GB" sz="900" i="0" dirty="0" err="1">
                          <a:solidFill>
                            <a:schemeClr val="tx1"/>
                          </a:solidFill>
                          <a:effectLst/>
                          <a:latin typeface="+mn-lt"/>
                        </a:rPr>
                        <a:t>Daemonologie</a:t>
                      </a:r>
                      <a:r>
                        <a:rPr lang="en-GB" sz="900" i="0" dirty="0">
                          <a:solidFill>
                            <a:schemeClr val="tx1"/>
                          </a:solidFill>
                          <a:effectLst/>
                          <a:latin typeface="+mn-lt"/>
                        </a:rPr>
                        <a:t>, a book about witches powers which included their powers, such as creating storms. Many people believed him, and witches were popular on stage.</a:t>
                      </a:r>
                    </a:p>
                  </a:txBody>
                  <a:tcPr>
                    <a:solidFill>
                      <a:srgbClr val="FFFFCC"/>
                    </a:solidFill>
                  </a:tcPr>
                </a:tc>
                <a:extLst>
                  <a:ext uri="{0D108BD9-81ED-4DB2-BD59-A6C34878D82A}">
                    <a16:rowId xmlns:a16="http://schemas.microsoft.com/office/drawing/2014/main" val="3634104854"/>
                  </a:ext>
                </a:extLst>
              </a:tr>
            </a:tbl>
          </a:graphicData>
        </a:graphic>
      </p:graphicFrame>
      <p:graphicFrame>
        <p:nvGraphicFramePr>
          <p:cNvPr id="11" name="Table 10">
            <a:extLst>
              <a:ext uri="{FF2B5EF4-FFF2-40B4-BE49-F238E27FC236}">
                <a16:creationId xmlns:a16="http://schemas.microsoft.com/office/drawing/2014/main" id="{C0AE131A-E3E8-4262-8889-E81E1A08D929}"/>
              </a:ext>
            </a:extLst>
          </p:cNvPr>
          <p:cNvGraphicFramePr>
            <a:graphicFrameLocks noGrp="1"/>
          </p:cNvGraphicFramePr>
          <p:nvPr>
            <p:extLst>
              <p:ext uri="{D42A27DB-BD31-4B8C-83A1-F6EECF244321}">
                <p14:modId xmlns:p14="http://schemas.microsoft.com/office/powerpoint/2010/main" val="2382761141"/>
              </p:ext>
            </p:extLst>
          </p:nvPr>
        </p:nvGraphicFramePr>
        <p:xfrm>
          <a:off x="122206" y="884722"/>
          <a:ext cx="4795680" cy="1554480"/>
        </p:xfrm>
        <a:graphic>
          <a:graphicData uri="http://schemas.openxmlformats.org/drawingml/2006/table">
            <a:tbl>
              <a:tblPr firstRow="1" bandRow="1">
                <a:tableStyleId>{5940675A-B579-460E-94D1-54222C63F5DA}</a:tableStyleId>
              </a:tblPr>
              <a:tblGrid>
                <a:gridCol w="4795680">
                  <a:extLst>
                    <a:ext uri="{9D8B030D-6E8A-4147-A177-3AD203B41FA5}">
                      <a16:colId xmlns:a16="http://schemas.microsoft.com/office/drawing/2014/main" val="1311751656"/>
                    </a:ext>
                  </a:extLst>
                </a:gridCol>
              </a:tblGrid>
              <a:tr h="220908">
                <a:tc>
                  <a:txBody>
                    <a:bodyPr/>
                    <a:lstStyle/>
                    <a:p>
                      <a:pPr algn="ctr"/>
                      <a:r>
                        <a:rPr lang="en-GB" sz="900" b="1" dirty="0"/>
                        <a:t>Characters/Symbols</a:t>
                      </a:r>
                    </a:p>
                  </a:txBody>
                  <a:tcPr>
                    <a:solidFill>
                      <a:schemeClr val="bg1">
                        <a:lumMod val="75000"/>
                      </a:schemeClr>
                    </a:solidFill>
                  </a:tcPr>
                </a:tc>
                <a:extLst>
                  <a:ext uri="{0D108BD9-81ED-4DB2-BD59-A6C34878D82A}">
                    <a16:rowId xmlns:a16="http://schemas.microsoft.com/office/drawing/2014/main" val="644598732"/>
                  </a:ext>
                </a:extLst>
              </a:tr>
              <a:tr h="1323245">
                <a:tc>
                  <a:txBody>
                    <a:bodyPr/>
                    <a:lstStyle/>
                    <a:p>
                      <a:pPr marL="342900" indent="-342900">
                        <a:buAutoNum type="arabicPeriod"/>
                      </a:pPr>
                      <a:r>
                        <a:rPr lang="en-US" sz="900" dirty="0">
                          <a:cs typeface="Calibri"/>
                        </a:rPr>
                        <a:t>The character Macbeth ambitious, fickle and tyrannical</a:t>
                      </a:r>
                    </a:p>
                    <a:p>
                      <a:pPr marL="342900" indent="-342900">
                        <a:buAutoNum type="arabicPeriod"/>
                      </a:pPr>
                      <a:r>
                        <a:rPr lang="en-US" sz="900" dirty="0">
                          <a:cs typeface="Calibri"/>
                        </a:rPr>
                        <a:t>The character Lady Macbeth is manipulative, driven and burdened</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US" sz="900" dirty="0">
                          <a:cs typeface="Calibri"/>
                        </a:rPr>
                        <a:t>The witches are prophetic, malevolent and manipulative</a:t>
                      </a:r>
                    </a:p>
                    <a:p>
                      <a:pPr marL="342900" indent="-342900">
                        <a:buAutoNum type="arabicPeriod"/>
                      </a:pPr>
                      <a:r>
                        <a:rPr lang="en-US" sz="900" dirty="0">
                          <a:cs typeface="Calibri"/>
                        </a:rPr>
                        <a:t>The character Banquo is loyal, intuitive and steadfast</a:t>
                      </a:r>
                    </a:p>
                    <a:p>
                      <a:pPr marL="342900" indent="-342900">
                        <a:buAutoNum type="arabicPeriod"/>
                      </a:pPr>
                      <a:r>
                        <a:rPr lang="en-US" sz="900" dirty="0">
                          <a:cs typeface="Calibri"/>
                        </a:rPr>
                        <a:t>The character Macduff is loyal, patriotic and an avenger</a:t>
                      </a:r>
                    </a:p>
                    <a:p>
                      <a:pPr marL="342900" indent="-342900">
                        <a:buAutoNum type="arabicPeriod"/>
                      </a:pPr>
                      <a:r>
                        <a:rPr lang="en-US" sz="900" dirty="0">
                          <a:cs typeface="Calibri"/>
                        </a:rPr>
                        <a:t>The character Lady Macduff is loyal, critical and protective </a:t>
                      </a:r>
                    </a:p>
                    <a:p>
                      <a:pPr marL="342900" indent="-342900">
                        <a:buAutoNum type="arabicPeriod"/>
                      </a:pPr>
                      <a:r>
                        <a:rPr lang="en-US" sz="900" dirty="0">
                          <a:cs typeface="Calibri"/>
                        </a:rPr>
                        <a:t>The character King Duncan respected, divine and naive</a:t>
                      </a:r>
                    </a:p>
                    <a:p>
                      <a:pPr marL="342900" indent="-342900">
                        <a:buAutoNum type="arabicPeriod"/>
                      </a:pPr>
                      <a:r>
                        <a:rPr lang="en-US" sz="900" dirty="0">
                          <a:cs typeface="Calibri"/>
                        </a:rPr>
                        <a:t>The character Malcolm loyal, intelligent and the embodiment of good.</a:t>
                      </a:r>
                    </a:p>
                    <a:p>
                      <a:pPr marL="342900" indent="-342900">
                        <a:buAutoNum type="arabicPeriod"/>
                      </a:pPr>
                      <a:r>
                        <a:rPr lang="en-US" sz="900" dirty="0">
                          <a:cs typeface="Calibri"/>
                        </a:rPr>
                        <a:t>The Porter provides comic relief. </a:t>
                      </a:r>
                    </a:p>
                  </a:txBody>
                  <a:tcPr>
                    <a:solidFill>
                      <a:srgbClr val="FFFFCC"/>
                    </a:solidFill>
                  </a:tcPr>
                </a:tc>
                <a:extLst>
                  <a:ext uri="{0D108BD9-81ED-4DB2-BD59-A6C34878D82A}">
                    <a16:rowId xmlns:a16="http://schemas.microsoft.com/office/drawing/2014/main" val="3634104854"/>
                  </a:ext>
                </a:extLst>
              </a:tr>
            </a:tbl>
          </a:graphicData>
        </a:graphic>
      </p:graphicFrame>
    </p:spTree>
    <p:extLst>
      <p:ext uri="{BB962C8B-B14F-4D97-AF65-F5344CB8AC3E}">
        <p14:creationId xmlns:p14="http://schemas.microsoft.com/office/powerpoint/2010/main" val="3650216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453</TotalTime>
  <Words>1053</Words>
  <Application>Microsoft Office PowerPoint</Application>
  <PresentationFormat>Widescreen</PresentationFormat>
  <Paragraphs>70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stephanie madden</cp:lastModifiedBy>
  <cp:revision>1001</cp:revision>
  <dcterms:created xsi:type="dcterms:W3CDTF">2020-11-22T20:23:43Z</dcterms:created>
  <dcterms:modified xsi:type="dcterms:W3CDTF">2022-02-11T17:25:05Z</dcterms:modified>
</cp:coreProperties>
</file>