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iWnOqlzSFLa9QlxAoifK5wCXZ+H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C69A51-A123-8135-99C4-8485F1C303B0}" v="4" dt="2022-01-05T14:31:05.658"/>
    <p1510:client id="{6783C402-ED08-596B-254F-8CACD4EE50F5}" v="624" dt="2021-12-29T13:01:31.914"/>
    <p1510:client id="{750B9939-64FA-0CBD-FC33-938A6598C38E}" v="34" dt="2021-12-29T12:38:46.2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1" Type="http://schemas.microsoft.com/office/2016/11/relationships/changesInfo" Target="changesInfos/changesInfo1.xml"/><Relationship Id="rId10" Type="http://schemas.openxmlformats.org/officeDocument/2006/relationships/tableStyles" Target="tableStyles.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vin Brown" userId="S::g.brown@tqea.attrust.org.uk::c10a83b9-aa16-4ecc-a2b7-03820f66fcec" providerId="AD" clId="Web-{750B9939-64FA-0CBD-FC33-938A6598C38E}"/>
    <pc:docChg chg="modSld">
      <pc:chgData name="Gavin Brown" userId="S::g.brown@tqea.attrust.org.uk::c10a83b9-aa16-4ecc-a2b7-03820f66fcec" providerId="AD" clId="Web-{750B9939-64FA-0CBD-FC33-938A6598C38E}" dt="2021-12-29T12:38:46.242" v="28" actId="14100"/>
      <pc:docMkLst>
        <pc:docMk/>
      </pc:docMkLst>
      <pc:sldChg chg="modSp">
        <pc:chgData name="Gavin Brown" userId="S::g.brown@tqea.attrust.org.uk::c10a83b9-aa16-4ecc-a2b7-03820f66fcec" providerId="AD" clId="Web-{750B9939-64FA-0CBD-FC33-938A6598C38E}" dt="2021-12-29T12:38:46.242" v="28" actId="14100"/>
        <pc:sldMkLst>
          <pc:docMk/>
          <pc:sldMk cId="0" sldId="256"/>
        </pc:sldMkLst>
        <pc:spChg chg="mod">
          <ac:chgData name="Gavin Brown" userId="S::g.brown@tqea.attrust.org.uk::c10a83b9-aa16-4ecc-a2b7-03820f66fcec" providerId="AD" clId="Web-{750B9939-64FA-0CBD-FC33-938A6598C38E}" dt="2021-12-29T12:38:36.491" v="25" actId="1076"/>
          <ac:spMkLst>
            <pc:docMk/>
            <pc:sldMk cId="0" sldId="256"/>
            <ac:spMk id="88" creationId="{00000000-0000-0000-0000-000000000000}"/>
          </ac:spMkLst>
        </pc:spChg>
        <pc:spChg chg="mod">
          <ac:chgData name="Gavin Brown" userId="S::g.brown@tqea.attrust.org.uk::c10a83b9-aa16-4ecc-a2b7-03820f66fcec" providerId="AD" clId="Web-{750B9939-64FA-0CBD-FC33-938A6598C38E}" dt="2021-12-29T12:38:46.242" v="28" actId="14100"/>
          <ac:spMkLst>
            <pc:docMk/>
            <pc:sldMk cId="0" sldId="256"/>
            <ac:spMk id="92" creationId="{00000000-0000-0000-0000-000000000000}"/>
          </ac:spMkLst>
        </pc:spChg>
        <pc:spChg chg="mod">
          <ac:chgData name="Gavin Brown" userId="S::g.brown@tqea.attrust.org.uk::c10a83b9-aa16-4ecc-a2b7-03820f66fcec" providerId="AD" clId="Web-{750B9939-64FA-0CBD-FC33-938A6598C38E}" dt="2021-12-29T12:38:40.179" v="26" actId="1076"/>
          <ac:spMkLst>
            <pc:docMk/>
            <pc:sldMk cId="0" sldId="256"/>
            <ac:spMk id="97" creationId="{00000000-0000-0000-0000-000000000000}"/>
          </ac:spMkLst>
        </pc:spChg>
      </pc:sldChg>
    </pc:docChg>
  </pc:docChgLst>
  <pc:docChgLst>
    <pc:chgData name="Gavin Brown" userId="S::g.brown@tqea.attrust.org.uk::c10a83b9-aa16-4ecc-a2b7-03820f66fcec" providerId="AD" clId="Web-{2EC69A51-A123-8135-99C4-8485F1C303B0}"/>
    <pc:docChg chg="modSld">
      <pc:chgData name="Gavin Brown" userId="S::g.brown@tqea.attrust.org.uk::c10a83b9-aa16-4ecc-a2b7-03820f66fcec" providerId="AD" clId="Web-{2EC69A51-A123-8135-99C4-8485F1C303B0}" dt="2022-01-05T14:31:05.643" v="1" actId="20577"/>
      <pc:docMkLst>
        <pc:docMk/>
      </pc:docMkLst>
      <pc:sldChg chg="modSp">
        <pc:chgData name="Gavin Brown" userId="S::g.brown@tqea.attrust.org.uk::c10a83b9-aa16-4ecc-a2b7-03820f66fcec" providerId="AD" clId="Web-{2EC69A51-A123-8135-99C4-8485F1C303B0}" dt="2022-01-05T14:31:05.643" v="1" actId="20577"/>
        <pc:sldMkLst>
          <pc:docMk/>
          <pc:sldMk cId="0" sldId="256"/>
        </pc:sldMkLst>
        <pc:spChg chg="mod">
          <ac:chgData name="Gavin Brown" userId="S::g.brown@tqea.attrust.org.uk::c10a83b9-aa16-4ecc-a2b7-03820f66fcec" providerId="AD" clId="Web-{2EC69A51-A123-8135-99C4-8485F1C303B0}" dt="2022-01-05T14:31:05.643" v="1" actId="20577"/>
          <ac:spMkLst>
            <pc:docMk/>
            <pc:sldMk cId="0" sldId="256"/>
            <ac:spMk id="95" creationId="{00000000-0000-0000-0000-000000000000}"/>
          </ac:spMkLst>
        </pc:spChg>
      </pc:sldChg>
    </pc:docChg>
  </pc:docChgLst>
  <pc:docChgLst>
    <pc:chgData name="Gavin Brown" userId="S::g.brown@tqea.attrust.org.uk::c10a83b9-aa16-4ecc-a2b7-03820f66fcec" providerId="AD" clId="Web-{6783C402-ED08-596B-254F-8CACD4EE50F5}"/>
    <pc:docChg chg="modSld">
      <pc:chgData name="Gavin Brown" userId="S::g.brown@tqea.attrust.org.uk::c10a83b9-aa16-4ecc-a2b7-03820f66fcec" providerId="AD" clId="Web-{6783C402-ED08-596B-254F-8CACD4EE50F5}" dt="2021-12-29T13:01:31.914" v="337" actId="1076"/>
      <pc:docMkLst>
        <pc:docMk/>
      </pc:docMkLst>
      <pc:sldChg chg="addSp delSp modSp">
        <pc:chgData name="Gavin Brown" userId="S::g.brown@tqea.attrust.org.uk::c10a83b9-aa16-4ecc-a2b7-03820f66fcec" providerId="AD" clId="Web-{6783C402-ED08-596B-254F-8CACD4EE50F5}" dt="2021-12-29T13:01:31.914" v="337" actId="1076"/>
        <pc:sldMkLst>
          <pc:docMk/>
          <pc:sldMk cId="0" sldId="256"/>
        </pc:sldMkLst>
        <pc:spChg chg="mod">
          <ac:chgData name="Gavin Brown" userId="S::g.brown@tqea.attrust.org.uk::c10a83b9-aa16-4ecc-a2b7-03820f66fcec" providerId="AD" clId="Web-{6783C402-ED08-596B-254F-8CACD4EE50F5}" dt="2021-12-29T13:01:27.320" v="336" actId="20577"/>
          <ac:spMkLst>
            <pc:docMk/>
            <pc:sldMk cId="0" sldId="256"/>
            <ac:spMk id="88" creationId="{00000000-0000-0000-0000-000000000000}"/>
          </ac:spMkLst>
        </pc:spChg>
        <pc:spChg chg="del">
          <ac:chgData name="Gavin Brown" userId="S::g.brown@tqea.attrust.org.uk::c10a83b9-aa16-4ecc-a2b7-03820f66fcec" providerId="AD" clId="Web-{6783C402-ED08-596B-254F-8CACD4EE50F5}" dt="2021-12-29T12:56:45.920" v="307"/>
          <ac:spMkLst>
            <pc:docMk/>
            <pc:sldMk cId="0" sldId="256"/>
            <ac:spMk id="90" creationId="{00000000-0000-0000-0000-000000000000}"/>
          </ac:spMkLst>
        </pc:spChg>
        <pc:spChg chg="mod">
          <ac:chgData name="Gavin Brown" userId="S::g.brown@tqea.attrust.org.uk::c10a83b9-aa16-4ecc-a2b7-03820f66fcec" providerId="AD" clId="Web-{6783C402-ED08-596B-254F-8CACD4EE50F5}" dt="2021-12-29T12:56:01.325" v="292" actId="1076"/>
          <ac:spMkLst>
            <pc:docMk/>
            <pc:sldMk cId="0" sldId="256"/>
            <ac:spMk id="92" creationId="{00000000-0000-0000-0000-000000000000}"/>
          </ac:spMkLst>
        </pc:spChg>
        <pc:spChg chg="mod">
          <ac:chgData name="Gavin Brown" userId="S::g.brown@tqea.attrust.org.uk::c10a83b9-aa16-4ecc-a2b7-03820f66fcec" providerId="AD" clId="Web-{6783C402-ED08-596B-254F-8CACD4EE50F5}" dt="2021-12-29T12:56:05.591" v="293" actId="14100"/>
          <ac:spMkLst>
            <pc:docMk/>
            <pc:sldMk cId="0" sldId="256"/>
            <ac:spMk id="95" creationId="{00000000-0000-0000-0000-000000000000}"/>
          </ac:spMkLst>
        </pc:spChg>
        <pc:spChg chg="mod">
          <ac:chgData name="Gavin Brown" userId="S::g.brown@tqea.attrust.org.uk::c10a83b9-aa16-4ecc-a2b7-03820f66fcec" providerId="AD" clId="Web-{6783C402-ED08-596B-254F-8CACD4EE50F5}" dt="2021-12-29T12:56:41.138" v="306" actId="1076"/>
          <ac:spMkLst>
            <pc:docMk/>
            <pc:sldMk cId="0" sldId="256"/>
            <ac:spMk id="96" creationId="{00000000-0000-0000-0000-000000000000}"/>
          </ac:spMkLst>
        </pc:spChg>
        <pc:picChg chg="add mod">
          <ac:chgData name="Gavin Brown" userId="S::g.brown@tqea.attrust.org.uk::c10a83b9-aa16-4ecc-a2b7-03820f66fcec" providerId="AD" clId="Web-{6783C402-ED08-596B-254F-8CACD4EE50F5}" dt="2021-12-29T12:58:54.973" v="317" actId="1076"/>
          <ac:picMkLst>
            <pc:docMk/>
            <pc:sldMk cId="0" sldId="256"/>
            <ac:picMk id="2" creationId="{176D8BFA-D229-4463-87BA-026D509AA8A9}"/>
          </ac:picMkLst>
        </pc:picChg>
        <pc:picChg chg="add mod">
          <ac:chgData name="Gavin Brown" userId="S::g.brown@tqea.attrust.org.uk::c10a83b9-aa16-4ecc-a2b7-03820f66fcec" providerId="AD" clId="Web-{6783C402-ED08-596B-254F-8CACD4EE50F5}" dt="2021-12-29T12:58:53.176" v="316" actId="14100"/>
          <ac:picMkLst>
            <pc:docMk/>
            <pc:sldMk cId="0" sldId="256"/>
            <ac:picMk id="3" creationId="{47987D0A-FD00-40FF-840C-9F2549FEE5A7}"/>
          </ac:picMkLst>
        </pc:picChg>
        <pc:picChg chg="add mod">
          <ac:chgData name="Gavin Brown" userId="S::g.brown@tqea.attrust.org.uk::c10a83b9-aa16-4ecc-a2b7-03820f66fcec" providerId="AD" clId="Web-{6783C402-ED08-596B-254F-8CACD4EE50F5}" dt="2021-12-29T12:59:58.740" v="319" actId="1076"/>
          <ac:picMkLst>
            <pc:docMk/>
            <pc:sldMk cId="0" sldId="256"/>
            <ac:picMk id="4" creationId="{68F6EF72-B4C4-4082-A395-97241702D867}"/>
          </ac:picMkLst>
        </pc:picChg>
        <pc:picChg chg="add mod">
          <ac:chgData name="Gavin Brown" userId="S::g.brown@tqea.attrust.org.uk::c10a83b9-aa16-4ecc-a2b7-03820f66fcec" providerId="AD" clId="Web-{6783C402-ED08-596B-254F-8CACD4EE50F5}" dt="2021-12-29T13:00:26.037" v="322" actId="1076"/>
          <ac:picMkLst>
            <pc:docMk/>
            <pc:sldMk cId="0" sldId="256"/>
            <ac:picMk id="5" creationId="{50D0557B-B82E-4A35-8CA0-3AA74C34607A}"/>
          </ac:picMkLst>
        </pc:picChg>
        <pc:picChg chg="add mod">
          <ac:chgData name="Gavin Brown" userId="S::g.brown@tqea.attrust.org.uk::c10a83b9-aa16-4ecc-a2b7-03820f66fcec" providerId="AD" clId="Web-{6783C402-ED08-596B-254F-8CACD4EE50F5}" dt="2021-12-29T13:01:05.023" v="326" actId="1076"/>
          <ac:picMkLst>
            <pc:docMk/>
            <pc:sldMk cId="0" sldId="256"/>
            <ac:picMk id="6" creationId="{752037F0-8BBB-41A8-B8FB-5DA409FFD599}"/>
          </ac:picMkLst>
        </pc:picChg>
        <pc:picChg chg="mod">
          <ac:chgData name="Gavin Brown" userId="S::g.brown@tqea.attrust.org.uk::c10a83b9-aa16-4ecc-a2b7-03820f66fcec" providerId="AD" clId="Web-{6783C402-ED08-596B-254F-8CACD4EE50F5}" dt="2021-12-29T13:01:31.914" v="337" actId="1076"/>
          <ac:picMkLst>
            <pc:docMk/>
            <pc:sldMk cId="0" sldId="256"/>
            <ac:picMk id="93" creationId="{00000000-0000-0000-0000-000000000000}"/>
          </ac:picMkLst>
        </pc:picChg>
        <pc:picChg chg="del">
          <ac:chgData name="Gavin Brown" userId="S::g.brown@tqea.attrust.org.uk::c10a83b9-aa16-4ecc-a2b7-03820f66fcec" providerId="AD" clId="Web-{6783C402-ED08-596B-254F-8CACD4EE50F5}" dt="2021-12-29T12:56:47.670" v="308"/>
          <ac:picMkLst>
            <pc:docMk/>
            <pc:sldMk cId="0" sldId="256"/>
            <ac:picMk id="1026" creationId="{9A467B23-A199-45CE-BF64-779D832946A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12837" y="-102933"/>
            <a:ext cx="11430469" cy="646290"/>
          </a:xfrm>
          <a:prstGeom prst="rect">
            <a:avLst/>
          </a:prstGeom>
          <a:noFill/>
          <a:ln>
            <a:noFill/>
          </a:ln>
        </p:spPr>
        <p:txBody>
          <a:bodyPr spcFirstLastPara="1" wrap="square" lIns="91425" tIns="45700" rIns="91425" bIns="45700" anchor="t" anchorCtr="0">
            <a:spAutoFit/>
          </a:bodyPr>
          <a:lstStyle/>
          <a:p>
            <a:pPr algn="ctr">
              <a:buSzPts val="3600"/>
            </a:pPr>
            <a:r>
              <a:rPr lang="en-GB" sz="3600" b="1" dirty="0">
                <a:solidFill>
                  <a:schemeClr val="dk2"/>
                </a:solidFill>
                <a:latin typeface="Calibri"/>
                <a:ea typeface="Calibri"/>
                <a:cs typeface="Calibri"/>
                <a:sym typeface="Calibri"/>
              </a:rPr>
              <a:t>  </a:t>
            </a:r>
            <a:r>
              <a:rPr lang="en-GB" sz="3600" b="1" i="0" u="none" strike="noStrike" cap="none" dirty="0">
                <a:solidFill>
                  <a:schemeClr val="dk2"/>
                </a:solidFill>
                <a:latin typeface="Calibri"/>
                <a:ea typeface="Calibri"/>
                <a:cs typeface="Calibri"/>
                <a:sym typeface="Calibri"/>
              </a:rPr>
              <a:t>Geography       Year </a:t>
            </a:r>
            <a:r>
              <a:rPr lang="en-GB" sz="3600" b="1" dirty="0">
                <a:solidFill>
                  <a:schemeClr val="dk2"/>
                </a:solidFill>
                <a:latin typeface="Calibri"/>
                <a:ea typeface="Calibri"/>
                <a:cs typeface="Calibri"/>
                <a:sym typeface="Calibri"/>
              </a:rPr>
              <a:t>10</a:t>
            </a:r>
            <a:r>
              <a:rPr lang="en-GB" sz="3600" b="1" i="0" u="none" strike="noStrike" cap="none" dirty="0">
                <a:solidFill>
                  <a:schemeClr val="dk2"/>
                </a:solidFill>
                <a:latin typeface="Calibri"/>
                <a:ea typeface="Calibri"/>
                <a:cs typeface="Calibri"/>
                <a:sym typeface="Calibri"/>
              </a:rPr>
              <a:t>        </a:t>
            </a:r>
            <a:r>
              <a:rPr lang="en-GB" sz="3600" b="1" dirty="0">
                <a:solidFill>
                  <a:schemeClr val="dk2"/>
                </a:solidFill>
                <a:latin typeface="Calibri"/>
                <a:ea typeface="Calibri"/>
                <a:cs typeface="Calibri"/>
                <a:sym typeface="Calibri"/>
              </a:rPr>
              <a:t>Environmental Challenges</a:t>
            </a:r>
            <a:endParaRPr lang="en-GB" sz="3600" b="1" i="1" u="none" strike="noStrike" cap="none" dirty="0">
              <a:solidFill>
                <a:schemeClr val="dk2"/>
              </a:solidFill>
              <a:latin typeface="Calibri"/>
              <a:ea typeface="Calibri"/>
              <a:cs typeface="Calibri"/>
            </a:endParaRPr>
          </a:p>
        </p:txBody>
      </p:sp>
      <p:sp>
        <p:nvSpPr>
          <p:cNvPr id="89" name="Google Shape;89;p1"/>
          <p:cNvSpPr txBox="1"/>
          <p:nvPr/>
        </p:nvSpPr>
        <p:spPr>
          <a:xfrm>
            <a:off x="1072058" y="357889"/>
            <a:ext cx="44496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2"/>
                </a:solidFill>
                <a:latin typeface="Calibri"/>
                <a:ea typeface="Calibri"/>
                <a:cs typeface="Calibri"/>
                <a:sym typeface="Calibri"/>
              </a:rPr>
              <a:t>Key Knowledge</a:t>
            </a:r>
            <a:endParaRPr sz="2800" b="1" i="0" u="none" strike="noStrike" cap="none">
              <a:solidFill>
                <a:schemeClr val="dk2"/>
              </a:solidFill>
              <a:latin typeface="Calibri"/>
              <a:ea typeface="Calibri"/>
              <a:cs typeface="Calibri"/>
              <a:sym typeface="Calibri"/>
            </a:endParaRPr>
          </a:p>
        </p:txBody>
      </p:sp>
      <p:sp>
        <p:nvSpPr>
          <p:cNvPr id="91" name="Google Shape;91;p1"/>
          <p:cNvSpPr txBox="1"/>
          <p:nvPr/>
        </p:nvSpPr>
        <p:spPr>
          <a:xfrm>
            <a:off x="7080504" y="4206069"/>
            <a:ext cx="4449650"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2"/>
                </a:solidFill>
                <a:latin typeface="Calibri"/>
                <a:ea typeface="Calibri"/>
                <a:cs typeface="Calibri"/>
                <a:sym typeface="Calibri"/>
              </a:rPr>
              <a:t>Key Context</a:t>
            </a:r>
            <a:endParaRPr sz="1800" b="1" i="0" u="none" strike="noStrike" cap="none">
              <a:solidFill>
                <a:schemeClr val="dk2"/>
              </a:solidFill>
              <a:latin typeface="Calibri"/>
              <a:ea typeface="Calibri"/>
              <a:cs typeface="Calibri"/>
              <a:sym typeface="Calibri"/>
            </a:endParaRPr>
          </a:p>
        </p:txBody>
      </p:sp>
      <p:sp>
        <p:nvSpPr>
          <p:cNvPr id="92" name="Google Shape;92;p1"/>
          <p:cNvSpPr txBox="1"/>
          <p:nvPr/>
        </p:nvSpPr>
        <p:spPr>
          <a:xfrm>
            <a:off x="4218505" y="579610"/>
            <a:ext cx="3304795" cy="6200646"/>
          </a:xfrm>
          <a:prstGeom prst="rect">
            <a:avLst/>
          </a:prstGeom>
          <a:solidFill>
            <a:srgbClr val="C4E0B2"/>
          </a:solidFill>
          <a:ln w="28575" cap="flat" cmpd="sng">
            <a:solidFill>
              <a:srgbClr val="002060"/>
            </a:solidFill>
            <a:prstDash val="solid"/>
            <a:round/>
            <a:headEnd type="none" w="sm" len="sm"/>
            <a:tailEnd type="none" w="sm" len="sm"/>
          </a:ln>
        </p:spPr>
        <p:txBody>
          <a:bodyPr spcFirstLastPara="1" wrap="square" lIns="91425" tIns="45700" rIns="91425" bIns="45700" anchor="t" anchorCtr="0">
            <a:spAutoFit/>
          </a:bodyPr>
          <a:lstStyle/>
          <a:p>
            <a:pPr marL="171450" indent="-171450">
              <a:buChar char="•"/>
            </a:pPr>
            <a:r>
              <a:rPr lang="en-GB" sz="1100" dirty="0"/>
              <a:t>How air masses, the North Atlantic Drift and continentality influence the weather in the UK. • How air masses cause extreme weather conditions in the UK, including extremes of wind, temperature and precipitation.</a:t>
            </a:r>
            <a:endParaRPr lang="en-US"/>
          </a:p>
          <a:p>
            <a:pPr marL="171450" indent="-171450">
              <a:buChar char="•"/>
            </a:pPr>
            <a:r>
              <a:rPr lang="en-GB" sz="1100" dirty="0"/>
              <a:t>Case study of one UK flood event caused by extreme weather conditions including: causes of the flood event, including the extreme weather conditions which led to the event effects of the flood event on people and the environment the management of the flood event at a variety of scales</a:t>
            </a:r>
          </a:p>
          <a:p>
            <a:pPr marL="171450" indent="-171450">
              <a:buChar char="•"/>
            </a:pPr>
            <a:r>
              <a:rPr lang="en-GB" sz="1100" dirty="0"/>
              <a:t>Overview of how environments and ecosystems in the UK are used and modified by humans, including: mechanisation of farming and commercial fishing to provide food wind farms and fracking to provide energy reservoirs and water transfer schemes to provide water</a:t>
            </a:r>
          </a:p>
          <a:p>
            <a:pPr marL="171450" indent="-171450">
              <a:buChar char="•"/>
            </a:pPr>
            <a:r>
              <a:rPr lang="en-GB" sz="1100" dirty="0"/>
              <a:t>Identification of renewable and non-renewable energy sources. • The contribution of renewable and non-renewable sources to energy supply in the UK.</a:t>
            </a:r>
          </a:p>
          <a:p>
            <a:pPr marL="171450" indent="-171450">
              <a:buChar char="•"/>
            </a:pPr>
            <a:r>
              <a:rPr lang="en-GB" sz="1100" dirty="0"/>
              <a:t>Changing patterns of energy supply and demand in the UK from 1950 to the present day, and how changes have been influenced by government decision making and international organisations. • Strategies for sustainable use and management of energy at local and UK national scales, including the success of these strategies. • The development of renewable energy in the UK and the impacts on people and the environment. • The extent to which non-renewable energy could and should contribute to the UK’s future energy supply. • Economic, political and environmental factors affecting UK energy supply in the future.</a:t>
            </a:r>
            <a:endParaRPr lang="en-GB" dirty="0"/>
          </a:p>
        </p:txBody>
      </p:sp>
      <p:pic>
        <p:nvPicPr>
          <p:cNvPr id="93" name="Google Shape;93;p1" descr="Logo, icon&#10;&#10;Description automatically generated"/>
          <p:cNvPicPr preferRelativeResize="0"/>
          <p:nvPr/>
        </p:nvPicPr>
        <p:blipFill rotWithShape="1">
          <a:blip r:embed="rId3">
            <a:alphaModFix/>
          </a:blip>
          <a:srcRect/>
          <a:stretch/>
        </p:blipFill>
        <p:spPr>
          <a:xfrm>
            <a:off x="4291" y="27682"/>
            <a:ext cx="652572" cy="652572"/>
          </a:xfrm>
          <a:prstGeom prst="rect">
            <a:avLst/>
          </a:prstGeom>
          <a:noFill/>
          <a:ln>
            <a:noFill/>
          </a:ln>
        </p:spPr>
      </p:pic>
      <p:pic>
        <p:nvPicPr>
          <p:cNvPr id="94" name="Google Shape;94;p1" descr="Logo, icon&#10;&#10;Description automatically generated"/>
          <p:cNvPicPr preferRelativeResize="0"/>
          <p:nvPr/>
        </p:nvPicPr>
        <p:blipFill rotWithShape="1">
          <a:blip r:embed="rId3">
            <a:alphaModFix/>
          </a:blip>
          <a:srcRect/>
          <a:stretch/>
        </p:blipFill>
        <p:spPr>
          <a:xfrm>
            <a:off x="11534932" y="-1074"/>
            <a:ext cx="652572" cy="652572"/>
          </a:xfrm>
          <a:prstGeom prst="rect">
            <a:avLst/>
          </a:prstGeom>
          <a:noFill/>
          <a:ln>
            <a:noFill/>
          </a:ln>
        </p:spPr>
      </p:pic>
      <p:sp>
        <p:nvSpPr>
          <p:cNvPr id="95" name="Google Shape;95;p1"/>
          <p:cNvSpPr txBox="1"/>
          <p:nvPr/>
        </p:nvSpPr>
        <p:spPr>
          <a:xfrm>
            <a:off x="7583518" y="328016"/>
            <a:ext cx="4515164" cy="6524823"/>
          </a:xfrm>
          <a:prstGeom prst="rect">
            <a:avLst/>
          </a:prstGeom>
          <a:solidFill>
            <a:srgbClr val="EDC2F2"/>
          </a:solidFill>
          <a:ln w="28575" cap="flat" cmpd="sng">
            <a:solidFill>
              <a:srgbClr val="002060"/>
            </a:solidFill>
            <a:prstDash val="solid"/>
            <a:round/>
            <a:headEnd type="none" w="sm" len="sm"/>
            <a:tailEnd type="none" w="sm" len="sm"/>
          </a:ln>
        </p:spPr>
        <p:txBody>
          <a:bodyPr spcFirstLastPara="1" wrap="square" lIns="91425" tIns="45700" rIns="91425" bIns="45700" anchor="t" anchorCtr="0">
            <a:spAutoFit/>
          </a:bodyPr>
          <a:lstStyle/>
          <a:p>
            <a:r>
              <a:rPr lang="en-GB" sz="1100" b="1" dirty="0">
                <a:solidFill>
                  <a:schemeClr val="dk1"/>
                </a:solidFill>
                <a:latin typeface="Calibri"/>
                <a:cs typeface="Calibri"/>
              </a:rPr>
              <a:t>Air Masses</a:t>
            </a:r>
          </a:p>
          <a:p>
            <a:r>
              <a:rPr lang="en-GB" sz="1100" dirty="0">
                <a:solidFill>
                  <a:schemeClr val="dk1"/>
                </a:solidFill>
                <a:latin typeface="Calibri"/>
                <a:cs typeface="Calibri"/>
              </a:rPr>
              <a:t>Movements of air from tropical, polar, continental and maritime regions</a:t>
            </a:r>
          </a:p>
          <a:p>
            <a:r>
              <a:rPr lang="en-GB" sz="1100" b="1" dirty="0">
                <a:solidFill>
                  <a:schemeClr val="dk1"/>
                </a:solidFill>
                <a:latin typeface="Calibri"/>
                <a:cs typeface="Calibri"/>
              </a:rPr>
              <a:t>Prevailing wind</a:t>
            </a:r>
          </a:p>
          <a:p>
            <a:r>
              <a:rPr lang="en-GB" sz="1100" dirty="0">
                <a:solidFill>
                  <a:schemeClr val="dk1"/>
                </a:solidFill>
                <a:latin typeface="Calibri"/>
                <a:cs typeface="Calibri"/>
              </a:rPr>
              <a:t>Dominant wind direction travelling towards an area</a:t>
            </a:r>
          </a:p>
          <a:p>
            <a:r>
              <a:rPr lang="en-GB" sz="1100" b="1" dirty="0">
                <a:solidFill>
                  <a:schemeClr val="dk1"/>
                </a:solidFill>
                <a:latin typeface="Calibri"/>
                <a:cs typeface="Calibri"/>
              </a:rPr>
              <a:t>North Atlantic Drift </a:t>
            </a:r>
          </a:p>
          <a:p>
            <a:r>
              <a:rPr lang="en-GB" sz="1100" dirty="0">
                <a:solidFill>
                  <a:schemeClr val="dk1"/>
                </a:solidFill>
                <a:latin typeface="Calibri"/>
                <a:cs typeface="Calibri"/>
              </a:rPr>
              <a:t>Warm ocean current travelling from the </a:t>
            </a:r>
            <a:r>
              <a:rPr lang="en-GB" sz="1100">
                <a:solidFill>
                  <a:schemeClr val="dk1"/>
                </a:solidFill>
                <a:latin typeface="Calibri"/>
                <a:cs typeface="Calibri"/>
              </a:rPr>
              <a:t>Caribbean</a:t>
            </a:r>
            <a:r>
              <a:rPr lang="en-GB" sz="1100" dirty="0">
                <a:solidFill>
                  <a:schemeClr val="dk1"/>
                </a:solidFill>
                <a:latin typeface="Calibri"/>
                <a:cs typeface="Calibri"/>
              </a:rPr>
              <a:t> over the Atlantic</a:t>
            </a:r>
          </a:p>
          <a:p>
            <a:r>
              <a:rPr lang="en-GB" sz="1100" b="1" dirty="0">
                <a:solidFill>
                  <a:schemeClr val="dk1"/>
                </a:solidFill>
                <a:latin typeface="Calibri"/>
                <a:cs typeface="Calibri"/>
              </a:rPr>
              <a:t>Continentality</a:t>
            </a:r>
          </a:p>
          <a:p>
            <a:r>
              <a:rPr lang="en-GB" sz="1100" dirty="0">
                <a:solidFill>
                  <a:schemeClr val="dk1"/>
                </a:solidFill>
                <a:latin typeface="Calibri"/>
                <a:cs typeface="Calibri"/>
              </a:rPr>
              <a:t>Lack of evaporation over continental areas such as Southern Europe and Africa</a:t>
            </a:r>
          </a:p>
          <a:p>
            <a:r>
              <a:rPr lang="en-GB" sz="1100" b="1" dirty="0">
                <a:solidFill>
                  <a:schemeClr val="dk1"/>
                </a:solidFill>
                <a:latin typeface="Calibri"/>
                <a:cs typeface="Calibri"/>
              </a:rPr>
              <a:t>Jet Stream</a:t>
            </a:r>
          </a:p>
          <a:p>
            <a:r>
              <a:rPr lang="en-GB" sz="1100" dirty="0">
                <a:solidFill>
                  <a:schemeClr val="dk1"/>
                </a:solidFill>
                <a:latin typeface="Calibri"/>
                <a:cs typeface="Calibri"/>
              </a:rPr>
              <a:t>Atmospheric belt created by the combination of warn and cold </a:t>
            </a:r>
            <a:r>
              <a:rPr lang="en-GB" sz="1100">
                <a:solidFill>
                  <a:schemeClr val="dk1"/>
                </a:solidFill>
                <a:latin typeface="Calibri"/>
                <a:cs typeface="Calibri"/>
              </a:rPr>
              <a:t>air</a:t>
            </a:r>
            <a:endParaRPr lang="en-GB" sz="1100" dirty="0">
              <a:solidFill>
                <a:schemeClr val="dk1"/>
              </a:solidFill>
              <a:latin typeface="Calibri"/>
              <a:cs typeface="Calibri"/>
            </a:endParaRPr>
          </a:p>
          <a:p>
            <a:r>
              <a:rPr lang="en-GB" sz="1100" b="1" dirty="0">
                <a:solidFill>
                  <a:schemeClr val="dk1"/>
                </a:solidFill>
                <a:latin typeface="Calibri"/>
                <a:cs typeface="Calibri"/>
              </a:rPr>
              <a:t>Energy Supply</a:t>
            </a:r>
            <a:endParaRPr lang="en-US" sz="1100" dirty="0">
              <a:solidFill>
                <a:schemeClr val="dk1"/>
              </a:solidFill>
            </a:endParaRPr>
          </a:p>
          <a:p>
            <a:r>
              <a:rPr lang="en-GB" sz="1100" dirty="0">
                <a:solidFill>
                  <a:schemeClr val="dk1"/>
                </a:solidFill>
                <a:latin typeface="Calibri"/>
                <a:cs typeface="Calibri"/>
              </a:rPr>
              <a:t>Where our energy comes from at its point of origin</a:t>
            </a:r>
            <a:endParaRPr lang="en-US" sz="1100" dirty="0">
              <a:solidFill>
                <a:schemeClr val="dk1"/>
              </a:solidFill>
            </a:endParaRPr>
          </a:p>
          <a:p>
            <a:r>
              <a:rPr lang="en-GB" sz="1100" b="1" dirty="0">
                <a:solidFill>
                  <a:schemeClr val="dk1"/>
                </a:solidFill>
                <a:latin typeface="Calibri"/>
                <a:ea typeface="Calibri"/>
                <a:cs typeface="Calibri"/>
              </a:rPr>
              <a:t>Energy demand</a:t>
            </a:r>
            <a:endParaRPr lang="en-US" sz="1100" b="0" i="0" u="none" strike="noStrike" cap="none" dirty="0">
              <a:solidFill>
                <a:schemeClr val="dk1"/>
              </a:solidFill>
              <a:ea typeface="Calibri"/>
            </a:endParaRPr>
          </a:p>
          <a:p>
            <a:r>
              <a:rPr lang="en-GB" sz="1100" dirty="0">
                <a:solidFill>
                  <a:schemeClr val="dk1"/>
                </a:solidFill>
                <a:latin typeface="Calibri"/>
                <a:cs typeface="Calibri"/>
              </a:rPr>
              <a:t>The need for energy around the world. </a:t>
            </a:r>
            <a:endParaRPr lang="en-US" sz="1100" dirty="0">
              <a:solidFill>
                <a:schemeClr val="dk1"/>
              </a:solidFill>
            </a:endParaRPr>
          </a:p>
          <a:p>
            <a:r>
              <a:rPr lang="en-GB" sz="1100" b="1" dirty="0">
                <a:solidFill>
                  <a:schemeClr val="dk1"/>
                </a:solidFill>
                <a:latin typeface="Calibri"/>
                <a:cs typeface="Calibri"/>
              </a:rPr>
              <a:t>Non-renewable Energy</a:t>
            </a:r>
            <a:endParaRPr lang="en-US" sz="1100" dirty="0">
              <a:solidFill>
                <a:schemeClr val="dk1"/>
              </a:solidFill>
            </a:endParaRPr>
          </a:p>
          <a:p>
            <a:r>
              <a:rPr lang="en-GB" sz="1100" dirty="0">
                <a:solidFill>
                  <a:schemeClr val="dk1"/>
                </a:solidFill>
                <a:latin typeface="Calibri"/>
                <a:cs typeface="Calibri"/>
              </a:rPr>
              <a:t>Energy that cannot be replenished and therefore will run out</a:t>
            </a:r>
            <a:endParaRPr lang="en-US" sz="1100" dirty="0">
              <a:solidFill>
                <a:schemeClr val="dk1"/>
              </a:solidFill>
            </a:endParaRPr>
          </a:p>
          <a:p>
            <a:r>
              <a:rPr lang="en-GB" sz="1100" b="1" dirty="0">
                <a:solidFill>
                  <a:schemeClr val="dk1"/>
                </a:solidFill>
                <a:latin typeface="Calibri"/>
                <a:cs typeface="Calibri"/>
              </a:rPr>
              <a:t>Renewable energy</a:t>
            </a:r>
            <a:endParaRPr lang="en-US" sz="1100" dirty="0">
              <a:solidFill>
                <a:schemeClr val="dk1"/>
              </a:solidFill>
            </a:endParaRPr>
          </a:p>
          <a:p>
            <a:r>
              <a:rPr lang="en-GB" sz="1100" dirty="0">
                <a:solidFill>
                  <a:schemeClr val="dk1"/>
                </a:solidFill>
                <a:latin typeface="Calibri"/>
                <a:cs typeface="Calibri"/>
              </a:rPr>
              <a:t>Energy that can be replenished and therefore will not run out</a:t>
            </a:r>
            <a:endParaRPr lang="en-US" sz="1100" dirty="0">
              <a:solidFill>
                <a:schemeClr val="dk1"/>
              </a:solidFill>
            </a:endParaRPr>
          </a:p>
          <a:p>
            <a:r>
              <a:rPr lang="en-GB" sz="1100" b="1" dirty="0">
                <a:solidFill>
                  <a:schemeClr val="dk1"/>
                </a:solidFill>
                <a:latin typeface="Calibri"/>
                <a:cs typeface="Calibri"/>
              </a:rPr>
              <a:t>Fossil fuels</a:t>
            </a:r>
            <a:endParaRPr lang="en-US" sz="1100" dirty="0">
              <a:solidFill>
                <a:schemeClr val="dk1"/>
              </a:solidFill>
            </a:endParaRPr>
          </a:p>
          <a:p>
            <a:r>
              <a:rPr lang="en-GB" sz="1100" dirty="0">
                <a:solidFill>
                  <a:schemeClr val="dk1"/>
                </a:solidFill>
                <a:latin typeface="Calibri"/>
                <a:cs typeface="Calibri"/>
              </a:rPr>
              <a:t>These are produced through the extraction of decomposed pre-historic plants and animals</a:t>
            </a:r>
            <a:endParaRPr lang="en-US" sz="1100" dirty="0">
              <a:solidFill>
                <a:schemeClr val="dk1"/>
              </a:solidFill>
            </a:endParaRPr>
          </a:p>
          <a:p>
            <a:pPr lvl="0"/>
            <a:r>
              <a:rPr lang="en-GB" sz="1100" b="1" dirty="0">
                <a:solidFill>
                  <a:schemeClr val="dk1"/>
                </a:solidFill>
                <a:latin typeface="Calibri"/>
                <a:cs typeface="Calibri"/>
              </a:rPr>
              <a:t>Biomass</a:t>
            </a:r>
            <a:endParaRPr lang="en-US" sz="1100" dirty="0">
              <a:solidFill>
                <a:schemeClr val="dk1"/>
              </a:solidFill>
            </a:endParaRPr>
          </a:p>
          <a:p>
            <a:r>
              <a:rPr lang="en-GB" sz="1100" dirty="0">
                <a:solidFill>
                  <a:schemeClr val="dk1"/>
                </a:solidFill>
                <a:latin typeface="Calibri"/>
                <a:cs typeface="Calibri"/>
              </a:rPr>
              <a:t>The use of plant and animal waste to produce energy</a:t>
            </a:r>
            <a:endParaRPr lang="en-US" sz="1100" dirty="0">
              <a:solidFill>
                <a:schemeClr val="dk1"/>
              </a:solidFill>
            </a:endParaRPr>
          </a:p>
          <a:p>
            <a:r>
              <a:rPr lang="en-GB" sz="1100" b="1" dirty="0">
                <a:solidFill>
                  <a:schemeClr val="dk1"/>
                </a:solidFill>
                <a:latin typeface="Calibri"/>
                <a:cs typeface="Calibri"/>
              </a:rPr>
              <a:t>Hydroelectric Power (HEP)</a:t>
            </a:r>
            <a:endParaRPr lang="en-US" sz="1100" b="1" dirty="0">
              <a:solidFill>
                <a:schemeClr val="dk1"/>
              </a:solidFill>
              <a:latin typeface="Calibri"/>
              <a:cs typeface="Calibri"/>
            </a:endParaRPr>
          </a:p>
          <a:p>
            <a:r>
              <a:rPr lang="en-GB" sz="1100" dirty="0">
                <a:solidFill>
                  <a:schemeClr val="dk1"/>
                </a:solidFill>
                <a:latin typeface="Calibri"/>
                <a:cs typeface="Calibri"/>
              </a:rPr>
              <a:t>Power generated from water turbines located near a dam or reservoir</a:t>
            </a:r>
            <a:endParaRPr lang="en-US" sz="1100" dirty="0">
              <a:solidFill>
                <a:schemeClr val="dk1"/>
              </a:solidFill>
            </a:endParaRPr>
          </a:p>
          <a:p>
            <a:r>
              <a:rPr lang="en-GB" sz="1100" b="1" dirty="0">
                <a:solidFill>
                  <a:schemeClr val="dk1"/>
                </a:solidFill>
                <a:latin typeface="Calibri"/>
                <a:cs typeface="Calibri"/>
              </a:rPr>
              <a:t>Solar</a:t>
            </a:r>
            <a:endParaRPr lang="en-US" sz="1100" dirty="0">
              <a:solidFill>
                <a:schemeClr val="dk1"/>
              </a:solidFill>
            </a:endParaRPr>
          </a:p>
          <a:p>
            <a:r>
              <a:rPr lang="en-GB" sz="1100" dirty="0">
                <a:solidFill>
                  <a:schemeClr val="dk1"/>
                </a:solidFill>
                <a:latin typeface="Calibri"/>
                <a:cs typeface="Calibri"/>
              </a:rPr>
              <a:t>Renewable energy that uses </a:t>
            </a:r>
            <a:r>
              <a:rPr lang="en-GB" sz="1100" dirty="0">
                <a:latin typeface="Calibri"/>
                <a:cs typeface="Calibri"/>
              </a:rPr>
              <a:t>photovoltaics (</a:t>
            </a:r>
            <a:r>
              <a:rPr lang="en-GB" sz="1100" b="1" dirty="0">
                <a:latin typeface="Calibri"/>
                <a:cs typeface="Calibri"/>
              </a:rPr>
              <a:t>PV</a:t>
            </a:r>
            <a:r>
              <a:rPr lang="en-GB" sz="1100" dirty="0">
                <a:latin typeface="Calibri"/>
                <a:cs typeface="Calibri"/>
              </a:rPr>
              <a:t>), to convert sunlight.</a:t>
            </a:r>
            <a:endParaRPr lang="en-US" sz="1100" dirty="0">
              <a:latin typeface="Calibri"/>
              <a:cs typeface="Calibri"/>
            </a:endParaRPr>
          </a:p>
          <a:p>
            <a:pPr lvl="0"/>
            <a:r>
              <a:rPr lang="en-GB" sz="1100" b="1" dirty="0">
                <a:solidFill>
                  <a:schemeClr val="dk1"/>
                </a:solidFill>
                <a:latin typeface="Calibri"/>
                <a:ea typeface="Calibri"/>
                <a:cs typeface="Calibri"/>
              </a:rPr>
              <a:t>Geothermal</a:t>
            </a:r>
            <a:endParaRPr lang="en-US" sz="1100" b="0" i="0" u="none" strike="noStrike" cap="none" dirty="0">
              <a:solidFill>
                <a:schemeClr val="dk1"/>
              </a:solidFill>
              <a:ea typeface="Calibri"/>
            </a:endParaRPr>
          </a:p>
          <a:p>
            <a:r>
              <a:rPr lang="en-GB" sz="1100" dirty="0">
                <a:solidFill>
                  <a:schemeClr val="dk1"/>
                </a:solidFill>
                <a:latin typeface="Calibri"/>
                <a:cs typeface="Calibri"/>
              </a:rPr>
              <a:t>The use of heat from within the earth’s mantle to produce energy</a:t>
            </a:r>
            <a:endParaRPr lang="en-US" sz="1100" dirty="0">
              <a:solidFill>
                <a:schemeClr val="dk1"/>
              </a:solidFill>
            </a:endParaRPr>
          </a:p>
          <a:p>
            <a:r>
              <a:rPr lang="en-GB" sz="1100" b="1" dirty="0">
                <a:solidFill>
                  <a:schemeClr val="dk1"/>
                </a:solidFill>
                <a:latin typeface="Calibri"/>
                <a:cs typeface="Calibri"/>
              </a:rPr>
              <a:t>Hydraulic fracturing</a:t>
            </a:r>
            <a:endParaRPr lang="en-US" sz="1100" dirty="0">
              <a:solidFill>
                <a:schemeClr val="dk1"/>
              </a:solidFill>
            </a:endParaRPr>
          </a:p>
          <a:p>
            <a:r>
              <a:rPr lang="en-GB" sz="1100" dirty="0">
                <a:solidFill>
                  <a:schemeClr val="dk1"/>
                </a:solidFill>
                <a:latin typeface="Calibri"/>
                <a:cs typeface="Calibri"/>
              </a:rPr>
              <a:t>The secretion of fossil fuels through the excretion of water, sand and chemicals to access molecules of gas and oil.</a:t>
            </a:r>
            <a:endParaRPr lang="en-US" sz="1100" dirty="0">
              <a:solidFill>
                <a:schemeClr val="dk1"/>
              </a:solidFill>
              <a:latin typeface="Calibri"/>
              <a:cs typeface="Calibri"/>
            </a:endParaRPr>
          </a:p>
          <a:p>
            <a:r>
              <a:rPr lang="en-GB" sz="1100" b="1" dirty="0">
                <a:solidFill>
                  <a:schemeClr val="dk1"/>
                </a:solidFill>
                <a:latin typeface="Calibri"/>
                <a:ea typeface="Calibri"/>
                <a:cs typeface="Calibri"/>
              </a:rPr>
              <a:t>Nuclear</a:t>
            </a:r>
            <a:endParaRPr lang="en-US" sz="1100" dirty="0">
              <a:solidFill>
                <a:schemeClr val="dk1"/>
              </a:solidFill>
              <a:ea typeface="Calibri"/>
            </a:endParaRPr>
          </a:p>
          <a:p>
            <a:r>
              <a:rPr lang="en-GB" sz="1100" dirty="0">
                <a:solidFill>
                  <a:schemeClr val="dk1"/>
                </a:solidFill>
                <a:latin typeface="Calibri"/>
                <a:ea typeface="Calibri"/>
                <a:cs typeface="Calibri"/>
              </a:rPr>
              <a:t>The fusion OR fission of minerals such as uranium using water molecules to create energy</a:t>
            </a:r>
            <a:endParaRPr lang="en-US" sz="1100" dirty="0">
              <a:solidFill>
                <a:schemeClr val="dk1"/>
              </a:solidFill>
              <a:ea typeface="Calibri"/>
            </a:endParaRPr>
          </a:p>
          <a:p>
            <a:r>
              <a:rPr lang="en-GB" sz="1100" b="1" dirty="0">
                <a:solidFill>
                  <a:schemeClr val="dk1"/>
                </a:solidFill>
                <a:latin typeface="Calibri"/>
                <a:cs typeface="Calibri"/>
              </a:rPr>
              <a:t>Sustainable</a:t>
            </a:r>
            <a:endParaRPr lang="en-US" sz="1100" dirty="0">
              <a:solidFill>
                <a:schemeClr val="dk1"/>
              </a:solidFill>
            </a:endParaRPr>
          </a:p>
          <a:p>
            <a:r>
              <a:rPr lang="en-GB" sz="1100" dirty="0">
                <a:solidFill>
                  <a:schemeClr val="dk1"/>
                </a:solidFill>
                <a:latin typeface="Calibri"/>
                <a:cs typeface="Calibri"/>
              </a:rPr>
              <a:t>Meeting the needs of today without compromising the needs of the future</a:t>
            </a:r>
            <a:endParaRPr dirty="0">
              <a:solidFill>
                <a:schemeClr val="dk1"/>
              </a:solidFill>
            </a:endParaRPr>
          </a:p>
        </p:txBody>
      </p:sp>
      <p:sp>
        <p:nvSpPr>
          <p:cNvPr id="96" name="Google Shape;96;p1"/>
          <p:cNvSpPr txBox="1"/>
          <p:nvPr/>
        </p:nvSpPr>
        <p:spPr>
          <a:xfrm>
            <a:off x="8239775" y="282078"/>
            <a:ext cx="39594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2"/>
                </a:solidFill>
                <a:latin typeface="Calibri"/>
                <a:ea typeface="Calibri"/>
                <a:cs typeface="Calibri"/>
                <a:sym typeface="Calibri"/>
              </a:rPr>
              <a:t>Key Vocabulary</a:t>
            </a:r>
            <a:endParaRPr sz="1800" b="1" i="0" u="none" strike="noStrike" cap="none">
              <a:solidFill>
                <a:schemeClr val="dk2"/>
              </a:solidFill>
              <a:latin typeface="Calibri"/>
              <a:ea typeface="Calibri"/>
              <a:cs typeface="Calibri"/>
              <a:sym typeface="Calibri"/>
            </a:endParaRPr>
          </a:p>
        </p:txBody>
      </p:sp>
      <p:sp>
        <p:nvSpPr>
          <p:cNvPr id="97" name="Google Shape;97;p1"/>
          <p:cNvSpPr txBox="1"/>
          <p:nvPr/>
        </p:nvSpPr>
        <p:spPr>
          <a:xfrm>
            <a:off x="5582009" y="224570"/>
            <a:ext cx="1612882"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2"/>
                </a:solidFill>
                <a:latin typeface="Calibri"/>
                <a:ea typeface="Calibri"/>
                <a:cs typeface="Calibri"/>
                <a:sym typeface="Calibri"/>
              </a:rPr>
              <a:t>Key Context</a:t>
            </a:r>
            <a:endParaRPr sz="1800" b="1" i="0" u="none" strike="noStrike" cap="none">
              <a:solidFill>
                <a:schemeClr val="dk2"/>
              </a:solidFill>
              <a:latin typeface="Calibri"/>
              <a:ea typeface="Calibri"/>
              <a:cs typeface="Calibri"/>
              <a:sym typeface="Calibri"/>
            </a:endParaRPr>
          </a:p>
        </p:txBody>
      </p:sp>
      <p:pic>
        <p:nvPicPr>
          <p:cNvPr id="2" name="Picture 2" descr="Diagram&#10;&#10;Description automatically generated">
            <a:extLst>
              <a:ext uri="{FF2B5EF4-FFF2-40B4-BE49-F238E27FC236}">
                <a16:creationId xmlns:a16="http://schemas.microsoft.com/office/drawing/2014/main" id="{176D8BFA-D229-4463-87BA-026D509AA8A9}"/>
              </a:ext>
            </a:extLst>
          </p:cNvPr>
          <p:cNvPicPr>
            <a:picLocks noChangeAspect="1"/>
          </p:cNvPicPr>
          <p:nvPr/>
        </p:nvPicPr>
        <p:blipFill>
          <a:blip r:embed="rId4"/>
          <a:stretch>
            <a:fillRect/>
          </a:stretch>
        </p:blipFill>
        <p:spPr>
          <a:xfrm>
            <a:off x="339306" y="736217"/>
            <a:ext cx="3548332" cy="2510094"/>
          </a:xfrm>
          <a:prstGeom prst="rect">
            <a:avLst/>
          </a:prstGeom>
        </p:spPr>
      </p:pic>
      <p:pic>
        <p:nvPicPr>
          <p:cNvPr id="3" name="Picture 3" descr="Map&#10;&#10;Description automatically generated">
            <a:extLst>
              <a:ext uri="{FF2B5EF4-FFF2-40B4-BE49-F238E27FC236}">
                <a16:creationId xmlns:a16="http://schemas.microsoft.com/office/drawing/2014/main" id="{47987D0A-FD00-40FF-840C-9F2549FEE5A7}"/>
              </a:ext>
            </a:extLst>
          </p:cNvPr>
          <p:cNvPicPr>
            <a:picLocks noChangeAspect="1"/>
          </p:cNvPicPr>
          <p:nvPr/>
        </p:nvPicPr>
        <p:blipFill>
          <a:blip r:embed="rId5"/>
          <a:stretch>
            <a:fillRect/>
          </a:stretch>
        </p:blipFill>
        <p:spPr>
          <a:xfrm>
            <a:off x="2107721" y="3258794"/>
            <a:ext cx="2038709" cy="1835656"/>
          </a:xfrm>
          <a:prstGeom prst="rect">
            <a:avLst/>
          </a:prstGeom>
        </p:spPr>
      </p:pic>
      <p:pic>
        <p:nvPicPr>
          <p:cNvPr id="4" name="Picture 4" descr="Diagram&#10;&#10;Description automatically generated">
            <a:extLst>
              <a:ext uri="{FF2B5EF4-FFF2-40B4-BE49-F238E27FC236}">
                <a16:creationId xmlns:a16="http://schemas.microsoft.com/office/drawing/2014/main" id="{68F6EF72-B4C4-4082-A395-97241702D867}"/>
              </a:ext>
            </a:extLst>
          </p:cNvPr>
          <p:cNvPicPr>
            <a:picLocks noChangeAspect="1"/>
          </p:cNvPicPr>
          <p:nvPr/>
        </p:nvPicPr>
        <p:blipFill>
          <a:blip r:embed="rId6"/>
          <a:stretch>
            <a:fillRect/>
          </a:stretch>
        </p:blipFill>
        <p:spPr>
          <a:xfrm>
            <a:off x="8626" y="4712553"/>
            <a:ext cx="2743200" cy="1688592"/>
          </a:xfrm>
          <a:prstGeom prst="rect">
            <a:avLst/>
          </a:prstGeom>
        </p:spPr>
      </p:pic>
      <p:pic>
        <p:nvPicPr>
          <p:cNvPr id="5" name="Picture 5" descr="Diagram&#10;&#10;Description automatically generated">
            <a:extLst>
              <a:ext uri="{FF2B5EF4-FFF2-40B4-BE49-F238E27FC236}">
                <a16:creationId xmlns:a16="http://schemas.microsoft.com/office/drawing/2014/main" id="{50D0557B-B82E-4A35-8CA0-3AA74C34607A}"/>
              </a:ext>
            </a:extLst>
          </p:cNvPr>
          <p:cNvPicPr>
            <a:picLocks noChangeAspect="1"/>
          </p:cNvPicPr>
          <p:nvPr/>
        </p:nvPicPr>
        <p:blipFill>
          <a:blip r:embed="rId7"/>
          <a:stretch>
            <a:fillRect/>
          </a:stretch>
        </p:blipFill>
        <p:spPr>
          <a:xfrm>
            <a:off x="2812211" y="4714781"/>
            <a:ext cx="1420484" cy="1612249"/>
          </a:xfrm>
          <a:prstGeom prst="rect">
            <a:avLst/>
          </a:prstGeom>
        </p:spPr>
      </p:pic>
      <p:pic>
        <p:nvPicPr>
          <p:cNvPr id="6" name="Picture 6" descr="Diagram&#10;&#10;Description automatically generated">
            <a:extLst>
              <a:ext uri="{FF2B5EF4-FFF2-40B4-BE49-F238E27FC236}">
                <a16:creationId xmlns:a16="http://schemas.microsoft.com/office/drawing/2014/main" id="{752037F0-8BBB-41A8-B8FB-5DA409FFD599}"/>
              </a:ext>
            </a:extLst>
          </p:cNvPr>
          <p:cNvPicPr>
            <a:picLocks noChangeAspect="1"/>
          </p:cNvPicPr>
          <p:nvPr/>
        </p:nvPicPr>
        <p:blipFill>
          <a:blip r:embed="rId8"/>
          <a:stretch>
            <a:fillRect/>
          </a:stretch>
        </p:blipFill>
        <p:spPr>
          <a:xfrm>
            <a:off x="-77638" y="3514286"/>
            <a:ext cx="2297502" cy="95086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926</Words>
  <Application>Microsoft Office PowerPoint</Application>
  <PresentationFormat>Widescreen</PresentationFormat>
  <Paragraphs>37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Brown.G - Teacher</cp:lastModifiedBy>
  <cp:revision>68</cp:revision>
  <dcterms:created xsi:type="dcterms:W3CDTF">2020-11-22T20:23:43Z</dcterms:created>
  <dcterms:modified xsi:type="dcterms:W3CDTF">2022-01-05T14:31:13Z</dcterms:modified>
</cp:coreProperties>
</file>