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76" r:id="rId2"/>
    <p:sldId id="27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DC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8"/>
  </p:normalViewPr>
  <p:slideViewPr>
    <p:cSldViewPr snapToGrid="0">
      <p:cViewPr varScale="1">
        <p:scale>
          <a:sx n="64" d="100"/>
          <a:sy n="64" d="100"/>
        </p:scale>
        <p:origin x="9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0F9C-583D-456D-8B74-C9651D44E31A}" type="datetimeFigureOut">
              <a:rPr lang="en-US"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4E931-8322-4D9D-931A-76A9854F392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81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4156C1-9C8D-4C0C-B472-1335ABDA7C54}"/>
              </a:ext>
            </a:extLst>
          </p:cNvPr>
          <p:cNvSpPr txBox="1"/>
          <p:nvPr/>
        </p:nvSpPr>
        <p:spPr>
          <a:xfrm>
            <a:off x="892936" y="-88556"/>
            <a:ext cx="952902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Music                Year  </a:t>
            </a:r>
            <a:r>
              <a:rPr lang="en-US" sz="3600" b="1">
                <a:solidFill>
                  <a:schemeClr val="tx2"/>
                </a:solidFill>
              </a:rPr>
              <a:t> 10 </a:t>
            </a:r>
            <a:r>
              <a:rPr lang="en-US" sz="3600" b="1" dirty="0">
                <a:solidFill>
                  <a:schemeClr val="tx2"/>
                </a:solidFill>
              </a:rPr>
              <a:t>   </a:t>
            </a:r>
            <a:r>
              <a:rPr lang="en-US" sz="2800" b="1" dirty="0">
                <a:solidFill>
                  <a:schemeClr val="tx2"/>
                </a:solidFill>
              </a:rPr>
              <a:t>The Concerto Through Time</a:t>
            </a:r>
            <a:endParaRPr lang="en-US" sz="2800" b="1" i="1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BAB5F7-AE30-440C-A209-600CC56EBEAE}"/>
              </a:ext>
            </a:extLst>
          </p:cNvPr>
          <p:cNvSpPr txBox="1"/>
          <p:nvPr/>
        </p:nvSpPr>
        <p:spPr>
          <a:xfrm>
            <a:off x="3432621" y="557775"/>
            <a:ext cx="44496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Key Knowledge</a:t>
            </a:r>
            <a:endParaRPr lang="en-US" sz="2800" b="1" dirty="0">
              <a:solidFill>
                <a:schemeClr val="tx2"/>
              </a:solidFill>
              <a:cs typeface="Calibri"/>
            </a:endParaRPr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5ED2B598-4FB0-407E-87CD-43C7D13D3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" y="-1073"/>
            <a:ext cx="652572" cy="652572"/>
          </a:xfrm>
          <a:prstGeom prst="rect">
            <a:avLst/>
          </a:prstGeom>
        </p:spPr>
      </p:pic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75C54AE2-8338-4DC1-AEBD-7721DCC13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4932" y="-1074"/>
            <a:ext cx="652572" cy="6525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E051536-9CA9-44A2-8230-1CBB2364EFFE}"/>
              </a:ext>
            </a:extLst>
          </p:cNvPr>
          <p:cNvSpPr txBox="1"/>
          <p:nvPr/>
        </p:nvSpPr>
        <p:spPr>
          <a:xfrm>
            <a:off x="354631" y="660082"/>
            <a:ext cx="16128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Key Skills</a:t>
            </a:r>
            <a:endParaRPr lang="en-US" b="1" dirty="0">
              <a:solidFill>
                <a:schemeClr val="tx2"/>
              </a:solidFill>
              <a:cs typeface="Calibri"/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51B38D91-B845-FE46-B991-DD571EFDB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852960"/>
              </p:ext>
            </p:extLst>
          </p:nvPr>
        </p:nvGraphicFramePr>
        <p:xfrm>
          <a:off x="2673483" y="924528"/>
          <a:ext cx="5967925" cy="1330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867">
                  <a:extLst>
                    <a:ext uri="{9D8B030D-6E8A-4147-A177-3AD203B41FA5}">
                      <a16:colId xmlns:a16="http://schemas.microsoft.com/office/drawing/2014/main" val="2661642034"/>
                    </a:ext>
                  </a:extLst>
                </a:gridCol>
                <a:gridCol w="1502867">
                  <a:extLst>
                    <a:ext uri="{9D8B030D-6E8A-4147-A177-3AD203B41FA5}">
                      <a16:colId xmlns:a16="http://schemas.microsoft.com/office/drawing/2014/main" val="3192234098"/>
                    </a:ext>
                  </a:extLst>
                </a:gridCol>
                <a:gridCol w="1502867">
                  <a:extLst>
                    <a:ext uri="{9D8B030D-6E8A-4147-A177-3AD203B41FA5}">
                      <a16:colId xmlns:a16="http://schemas.microsoft.com/office/drawing/2014/main" val="267778961"/>
                    </a:ext>
                  </a:extLst>
                </a:gridCol>
                <a:gridCol w="1459324">
                  <a:extLst>
                    <a:ext uri="{9D8B030D-6E8A-4147-A177-3AD203B41FA5}">
                      <a16:colId xmlns:a16="http://schemas.microsoft.com/office/drawing/2014/main" val="708151939"/>
                    </a:ext>
                  </a:extLst>
                </a:gridCol>
              </a:tblGrid>
              <a:tr h="51522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Listening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Appraising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Composition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887916"/>
                  </a:ext>
                </a:extLst>
              </a:tr>
              <a:tr h="814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GB" sz="10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can listen to a piece of music and understand the importance of being respectful to my fellow peers when performing.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 can appraise music using knowledge and understanding from the musical elements.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 can perform musically,</a:t>
                      </a:r>
                      <a:r>
                        <a:rPr lang="en-GB" sz="10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fluently and accurately to the class.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 am able to compose</a:t>
                      </a:r>
                      <a:r>
                        <a:rPr lang="en-GB" sz="10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 piece of music using musical devices and techniques.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023358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C722AD6-20B6-714D-9CB3-2B92F8C80D1C}"/>
              </a:ext>
            </a:extLst>
          </p:cNvPr>
          <p:cNvSpPr txBox="1"/>
          <p:nvPr/>
        </p:nvSpPr>
        <p:spPr>
          <a:xfrm>
            <a:off x="389617" y="921243"/>
            <a:ext cx="2027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dirty="0"/>
              <a:t>Appraise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dirty="0"/>
              <a:t>Listen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dirty="0"/>
              <a:t>Perform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dirty="0"/>
              <a:t>Compose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F2B768-0885-4A12-B818-31B5D2F35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17" y="2485041"/>
            <a:ext cx="7011761" cy="42365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FEE3C4-D9AB-4711-A331-2C3785B6F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0741" y="921243"/>
            <a:ext cx="2516491" cy="13301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4B3257-AEB4-41D0-A4B5-441D285D1A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1378" y="2364952"/>
            <a:ext cx="4649108" cy="22383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06AF57D-9EF7-4D42-9279-620E494668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1079" y="4603327"/>
            <a:ext cx="3593853" cy="211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76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4156C1-9C8D-4C0C-B472-1335ABDA7C54}"/>
              </a:ext>
            </a:extLst>
          </p:cNvPr>
          <p:cNvSpPr txBox="1"/>
          <p:nvPr/>
        </p:nvSpPr>
        <p:spPr>
          <a:xfrm>
            <a:off x="892936" y="-88556"/>
            <a:ext cx="952902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Music                Year   11    </a:t>
            </a:r>
            <a:r>
              <a:rPr lang="en-US" sz="2800" b="1" dirty="0">
                <a:solidFill>
                  <a:schemeClr val="tx2"/>
                </a:solidFill>
              </a:rPr>
              <a:t>The Concerto Through Time</a:t>
            </a:r>
            <a:endParaRPr lang="en-US" sz="2800" b="1" i="1" dirty="0">
              <a:solidFill>
                <a:schemeClr val="tx2"/>
              </a:solidFill>
              <a:cs typeface="Calibri"/>
            </a:endParaRPr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5ED2B598-4FB0-407E-87CD-43C7D13D3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" y="-1073"/>
            <a:ext cx="652572" cy="652572"/>
          </a:xfrm>
          <a:prstGeom prst="rect">
            <a:avLst/>
          </a:prstGeom>
        </p:spPr>
      </p:pic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75C54AE2-8338-4DC1-AEBD-7721DCC13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4932" y="-1074"/>
            <a:ext cx="652572" cy="6525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54CC6E4-2CEA-4219-9005-255E5619D7DF}"/>
              </a:ext>
            </a:extLst>
          </p:cNvPr>
          <p:cNvSpPr txBox="1"/>
          <p:nvPr/>
        </p:nvSpPr>
        <p:spPr>
          <a:xfrm>
            <a:off x="8027527" y="737380"/>
            <a:ext cx="3959550" cy="6017032"/>
          </a:xfrm>
          <a:prstGeom prst="rect">
            <a:avLst/>
          </a:prstGeom>
          <a:solidFill>
            <a:srgbClr val="EDC2F2"/>
          </a:solidFill>
          <a:ln w="28575">
            <a:solidFill>
              <a:srgbClr val="00206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en-US" sz="1100" i="1" dirty="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100" b="1" dirty="0">
                <a:cs typeface="Calibri"/>
              </a:rPr>
              <a:t>Baroque era </a:t>
            </a:r>
            <a:r>
              <a:rPr lang="en-US" sz="1100" i="1" dirty="0">
                <a:cs typeface="Calibri"/>
              </a:rPr>
              <a:t>– 1600 - 1750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100" i="1" dirty="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100" b="1" dirty="0" err="1">
                <a:cs typeface="Calibri"/>
              </a:rPr>
              <a:t>Classcal</a:t>
            </a:r>
            <a:r>
              <a:rPr lang="en-US" sz="1100" b="1" dirty="0">
                <a:cs typeface="Calibri"/>
              </a:rPr>
              <a:t> era </a:t>
            </a:r>
            <a:r>
              <a:rPr lang="en-US" sz="1100" i="1" dirty="0">
                <a:cs typeface="Calibri"/>
              </a:rPr>
              <a:t>– 1750 - 1820</a:t>
            </a:r>
          </a:p>
          <a:p>
            <a:pPr algn="just"/>
            <a:endParaRPr lang="en-US" sz="1100" i="1" dirty="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100" b="1" dirty="0">
                <a:cs typeface="Calibri"/>
              </a:rPr>
              <a:t>Romantic era </a:t>
            </a:r>
            <a:r>
              <a:rPr lang="en-US" sz="1100" i="1" dirty="0">
                <a:cs typeface="Calibri"/>
              </a:rPr>
              <a:t>– 1820 – 1910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100" i="1" dirty="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100" b="1" dirty="0">
                <a:cs typeface="Calibri"/>
              </a:rPr>
              <a:t>Composer – </a:t>
            </a:r>
            <a:r>
              <a:rPr lang="en-US" sz="1100" i="1" dirty="0">
                <a:cs typeface="Calibri"/>
              </a:rPr>
              <a:t>A person who writes music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100" b="1" dirty="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100" b="1" dirty="0">
                <a:cs typeface="Calibri"/>
              </a:rPr>
              <a:t>Ornaments – </a:t>
            </a:r>
            <a:r>
              <a:rPr lang="en-GB" sz="1100" i="1" dirty="0">
                <a:cs typeface="Calibri"/>
              </a:rPr>
              <a:t>the embellishment of a melody, either by adding notes or by modifying rhythms</a:t>
            </a:r>
            <a:endParaRPr lang="en-US" sz="1100" i="1" dirty="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100" b="1" dirty="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100" b="1" dirty="0">
                <a:cs typeface="Calibri"/>
              </a:rPr>
              <a:t>Orchestra – </a:t>
            </a:r>
            <a:r>
              <a:rPr lang="en-GB" sz="1100" i="1" dirty="0">
                <a:cs typeface="Calibri"/>
              </a:rPr>
              <a:t>a group of instrumentalists, especially one combining string, woodwind, brass, and percussion sections</a:t>
            </a:r>
            <a:endParaRPr lang="en-US" sz="1100" i="1" dirty="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100" b="1" dirty="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100" b="1" dirty="0">
                <a:cs typeface="Calibri"/>
              </a:rPr>
              <a:t>Concerto – </a:t>
            </a:r>
            <a:r>
              <a:rPr lang="en-GB" sz="1100" i="1" dirty="0">
                <a:cs typeface="Calibri"/>
              </a:rPr>
              <a:t>a musical composition for a solo instrument or instruments accompanied by an orchestra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100" b="1" dirty="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100" b="1" dirty="0">
                <a:cs typeface="Calibri"/>
              </a:rPr>
              <a:t>Concerto Grosso – </a:t>
            </a:r>
            <a:r>
              <a:rPr lang="en-GB" sz="1100" i="1" dirty="0">
                <a:cs typeface="Calibri"/>
              </a:rPr>
              <a:t>a musical composition for a group of solo instruments accompanied by an orchestra.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100" b="1" dirty="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100" b="1" dirty="0">
                <a:cs typeface="Calibri"/>
              </a:rPr>
              <a:t>Harpsichord – </a:t>
            </a:r>
            <a:r>
              <a:rPr lang="en-GB" sz="1100" i="1" dirty="0">
                <a:cs typeface="Calibri"/>
              </a:rPr>
              <a:t>a keyboard instrument with horizontal strings which run perpendicular to the keyboard in a long tapering case, and are plucked by points of quill, leather, or plastic operated by depressing the keys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100" b="1" dirty="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100" b="1" dirty="0" err="1">
                <a:cs typeface="Calibri"/>
              </a:rPr>
              <a:t>Ripieno</a:t>
            </a:r>
            <a:r>
              <a:rPr lang="en-US" sz="1100" b="1" dirty="0">
                <a:cs typeface="Calibri"/>
              </a:rPr>
              <a:t> – </a:t>
            </a:r>
            <a:r>
              <a:rPr lang="en-US" sz="1100" i="1" dirty="0">
                <a:cs typeface="Calibri"/>
              </a:rPr>
              <a:t>accompanying the concertino in baroque concerto music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100" b="1" dirty="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100" b="1" dirty="0" err="1">
                <a:cs typeface="Calibri"/>
              </a:rPr>
              <a:t>Concertini</a:t>
            </a:r>
            <a:r>
              <a:rPr lang="en-US" sz="1100" b="1" dirty="0">
                <a:cs typeface="Calibri"/>
              </a:rPr>
              <a:t> – </a:t>
            </a:r>
            <a:r>
              <a:rPr lang="en-GB" sz="1100" i="1" dirty="0">
                <a:cs typeface="Calibri"/>
              </a:rPr>
              <a:t>a solo instrument or solo instruments playing with an orchestra.</a:t>
            </a:r>
            <a:endParaRPr lang="en-US" sz="1100" i="1" dirty="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100" b="1" dirty="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100" b="1" dirty="0">
                <a:cs typeface="Calibri"/>
              </a:rPr>
              <a:t>Continuo - </a:t>
            </a:r>
            <a:r>
              <a:rPr lang="en-GB" sz="1100" i="1" dirty="0">
                <a:cs typeface="Calibri"/>
              </a:rPr>
              <a:t>continuo is an accompanying part used in Baroque music, which provides a bassline for the other parts and adds harmony</a:t>
            </a:r>
            <a:endParaRPr lang="en-US" sz="1100" i="1" dirty="0"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A8EEFA-3843-4A24-962C-2D4182B8E6E3}"/>
              </a:ext>
            </a:extLst>
          </p:cNvPr>
          <p:cNvSpPr txBox="1"/>
          <p:nvPr/>
        </p:nvSpPr>
        <p:spPr>
          <a:xfrm>
            <a:off x="8196518" y="375048"/>
            <a:ext cx="39595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Key Vocabulary</a:t>
            </a:r>
            <a:endParaRPr lang="en-US" b="1" dirty="0">
              <a:solidFill>
                <a:schemeClr val="tx2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CB152D-C5E0-4607-85F2-A5FEC2CBF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11" y="813741"/>
            <a:ext cx="7539196" cy="570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59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</TotalTime>
  <Words>302</Words>
  <Application>Microsoft Office PowerPoint</Application>
  <PresentationFormat>Widescreen</PresentationFormat>
  <Paragraphs>41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Deeley.L - Teacher</cp:lastModifiedBy>
  <cp:revision>1115</cp:revision>
  <dcterms:created xsi:type="dcterms:W3CDTF">2020-11-22T20:23:43Z</dcterms:created>
  <dcterms:modified xsi:type="dcterms:W3CDTF">2021-09-09T10:50:11Z</dcterms:modified>
</cp:coreProperties>
</file>