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C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48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F0F9C-583D-456D-8B74-C9651D44E31A}" type="datetimeFigureOut">
              <a:rPr lang="en-US"/>
              <a:t>9/9/2021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4E931-8322-4D9D-931A-76A9854F392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81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156C1-9C8D-4C0C-B472-1335ABDA7C54}"/>
              </a:ext>
            </a:extLst>
          </p:cNvPr>
          <p:cNvSpPr txBox="1"/>
          <p:nvPr/>
        </p:nvSpPr>
        <p:spPr>
          <a:xfrm>
            <a:off x="892936" y="-88556"/>
            <a:ext cx="952902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>
                <a:solidFill>
                  <a:schemeClr val="tx2"/>
                </a:solidFill>
              </a:rPr>
              <a:t>Music                Year 7       Pop Music</a:t>
            </a:r>
            <a:endParaRPr lang="en-US" sz="3600" b="1" i="1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BAB5F7-AE30-440C-A209-600CC56EBEAE}"/>
              </a:ext>
            </a:extLst>
          </p:cNvPr>
          <p:cNvSpPr txBox="1"/>
          <p:nvPr/>
        </p:nvSpPr>
        <p:spPr>
          <a:xfrm>
            <a:off x="613391" y="423569"/>
            <a:ext cx="44496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Key Knowledge</a:t>
            </a:r>
            <a:endParaRPr lang="en-US" sz="2800" b="1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FCAFED-04C9-4FA9-AFFF-E32FF8FFD2D2}"/>
              </a:ext>
            </a:extLst>
          </p:cNvPr>
          <p:cNvSpPr txBox="1"/>
          <p:nvPr/>
        </p:nvSpPr>
        <p:spPr>
          <a:xfrm>
            <a:off x="8305942" y="5912365"/>
            <a:ext cx="3614207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ea typeface="+mn-lt"/>
                <a:cs typeface="+mn-lt"/>
              </a:rPr>
              <a:t>Major, Ensemble, Solo, 4/4 , Chord, I, V, vi, IV </a:t>
            </a:r>
            <a:endParaRPr lang="en-US" sz="1200" dirty="0"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8F1297-319E-41EE-9CE2-A0E810651868}"/>
              </a:ext>
            </a:extLst>
          </p:cNvPr>
          <p:cNvSpPr txBox="1"/>
          <p:nvPr/>
        </p:nvSpPr>
        <p:spPr>
          <a:xfrm>
            <a:off x="8349793" y="5468061"/>
            <a:ext cx="351142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Key Terminology</a:t>
            </a:r>
            <a:endParaRPr lang="en-US" b="1" dirty="0">
              <a:solidFill>
                <a:schemeClr val="tx2"/>
              </a:solidFill>
              <a:cs typeface="Calibri"/>
            </a:endParaRPr>
          </a:p>
        </p:txBody>
      </p:sp>
      <p:pic>
        <p:nvPicPr>
          <p:cNvPr id="3" name="Picture 2" descr="Logo, icon&#10;&#10;Description automatically generated">
            <a:extLst>
              <a:ext uri="{FF2B5EF4-FFF2-40B4-BE49-F238E27FC236}">
                <a16:creationId xmlns:a16="http://schemas.microsoft.com/office/drawing/2014/main" id="{5ED2B598-4FB0-407E-87CD-43C7D13D3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1" y="-1073"/>
            <a:ext cx="652572" cy="652572"/>
          </a:xfrm>
          <a:prstGeom prst="rect">
            <a:avLst/>
          </a:prstGeom>
        </p:spPr>
      </p:pic>
      <p:pic>
        <p:nvPicPr>
          <p:cNvPr id="15" name="Picture 14" descr="Logo, icon&#10;&#10;Description automatically generated">
            <a:extLst>
              <a:ext uri="{FF2B5EF4-FFF2-40B4-BE49-F238E27FC236}">
                <a16:creationId xmlns:a16="http://schemas.microsoft.com/office/drawing/2014/main" id="{75C54AE2-8338-4DC1-AEBD-7721DCC13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4932" y="-1074"/>
            <a:ext cx="652572" cy="65257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54CC6E4-2CEA-4219-9005-255E5619D7DF}"/>
              </a:ext>
            </a:extLst>
          </p:cNvPr>
          <p:cNvSpPr txBox="1"/>
          <p:nvPr/>
        </p:nvSpPr>
        <p:spPr>
          <a:xfrm>
            <a:off x="8242699" y="761051"/>
            <a:ext cx="3740695" cy="4832092"/>
          </a:xfrm>
          <a:prstGeom prst="rect">
            <a:avLst/>
          </a:prstGeom>
          <a:solidFill>
            <a:srgbClr val="EDC2F2"/>
          </a:solidFill>
          <a:ln w="28575">
            <a:solidFill>
              <a:srgbClr val="00206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b="1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Sequence –</a:t>
            </a:r>
            <a:r>
              <a:rPr lang="en-US" sz="1100" dirty="0">
                <a:cs typeface="Calibri"/>
              </a:rPr>
              <a:t> </a:t>
            </a:r>
            <a:r>
              <a:rPr lang="en-US" sz="1100" i="1" dirty="0">
                <a:cs typeface="Calibri"/>
              </a:rPr>
              <a:t>A repeating pattern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Fluency-</a:t>
            </a:r>
            <a:r>
              <a:rPr lang="en-US" sz="1100" dirty="0">
                <a:cs typeface="Calibri"/>
              </a:rPr>
              <a:t> </a:t>
            </a:r>
            <a:r>
              <a:rPr lang="en-US" sz="1100" i="1" dirty="0">
                <a:cs typeface="Calibri"/>
              </a:rPr>
              <a:t>To perform smoothly without any hesitations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Chord – </a:t>
            </a:r>
            <a:r>
              <a:rPr lang="en-US" sz="1100" i="1" dirty="0">
                <a:cs typeface="Calibri"/>
              </a:rPr>
              <a:t>A series of notes played together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Dynamics –</a:t>
            </a:r>
            <a:r>
              <a:rPr lang="en-US" sz="1100" dirty="0">
                <a:cs typeface="Calibri"/>
              </a:rPr>
              <a:t> </a:t>
            </a:r>
            <a:r>
              <a:rPr lang="en-US" sz="1100" i="1" dirty="0">
                <a:cs typeface="Calibri"/>
              </a:rPr>
              <a:t>Loud and soft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Tempo –</a:t>
            </a:r>
            <a:r>
              <a:rPr lang="en-US" sz="1100" dirty="0">
                <a:cs typeface="Calibri"/>
              </a:rPr>
              <a:t> </a:t>
            </a:r>
            <a:r>
              <a:rPr lang="en-US" sz="1100" i="1" dirty="0">
                <a:cs typeface="Calibri"/>
              </a:rPr>
              <a:t>Fast and slow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Timbre – </a:t>
            </a:r>
            <a:r>
              <a:rPr lang="en-US" sz="1100" i="1" dirty="0">
                <a:cs typeface="Calibri"/>
              </a:rPr>
              <a:t>The instruments used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Pitch – </a:t>
            </a:r>
            <a:r>
              <a:rPr lang="en-US" sz="1100" i="1" dirty="0">
                <a:cs typeface="Calibri"/>
              </a:rPr>
              <a:t>High and low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Chord Progression – </a:t>
            </a:r>
            <a:r>
              <a:rPr lang="en-US" sz="1100" i="1" dirty="0">
                <a:cs typeface="Calibri"/>
              </a:rPr>
              <a:t>A succession of chords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Minor –</a:t>
            </a:r>
            <a:r>
              <a:rPr lang="en-US" sz="1100" dirty="0">
                <a:cs typeface="Calibri"/>
              </a:rPr>
              <a:t> </a:t>
            </a:r>
            <a:r>
              <a:rPr lang="en-US" sz="1100" i="1" dirty="0">
                <a:cs typeface="Calibri"/>
              </a:rPr>
              <a:t>Sad sounding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Tonic – </a:t>
            </a:r>
            <a:r>
              <a:rPr lang="en-US" sz="1100" i="1" dirty="0">
                <a:cs typeface="Calibri"/>
              </a:rPr>
              <a:t>First degree of the scale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Dominant – </a:t>
            </a:r>
            <a:r>
              <a:rPr lang="en-US" sz="1100" i="1" dirty="0">
                <a:cs typeface="Calibri"/>
              </a:rPr>
              <a:t>Fifth degree of the scale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Sub-</a:t>
            </a:r>
            <a:r>
              <a:rPr lang="en-US" sz="1100" b="1" dirty="0" err="1">
                <a:cs typeface="Calibri"/>
              </a:rPr>
              <a:t>mediant</a:t>
            </a:r>
            <a:r>
              <a:rPr lang="en-US" sz="1100" b="1" dirty="0">
                <a:cs typeface="Calibri"/>
              </a:rPr>
              <a:t> – </a:t>
            </a:r>
            <a:r>
              <a:rPr lang="en-US" sz="1100" i="1" dirty="0">
                <a:cs typeface="Calibri"/>
              </a:rPr>
              <a:t>Sixth degree of the scale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100" b="1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Sub-dominant – </a:t>
            </a:r>
            <a:r>
              <a:rPr lang="en-US" sz="1100" i="1" dirty="0">
                <a:cs typeface="Calibri"/>
              </a:rPr>
              <a:t>Fourth degree of the scale</a:t>
            </a:r>
          </a:p>
          <a:p>
            <a:pPr algn="just"/>
            <a:endParaRPr lang="en-US" sz="1100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100" b="1" dirty="0">
                <a:cs typeface="Calibri"/>
              </a:rPr>
              <a:t>Ostinato</a:t>
            </a:r>
            <a:r>
              <a:rPr lang="en-US" sz="1100" dirty="0">
                <a:cs typeface="Calibri"/>
              </a:rPr>
              <a:t> – </a:t>
            </a:r>
            <a:r>
              <a:rPr lang="en-US" sz="1100" i="1" dirty="0">
                <a:cs typeface="Calibri"/>
              </a:rPr>
              <a:t>Repeated musical idea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7A8EEFA-3843-4A24-962C-2D4182B8E6E3}"/>
              </a:ext>
            </a:extLst>
          </p:cNvPr>
          <p:cNvSpPr txBox="1"/>
          <p:nvPr/>
        </p:nvSpPr>
        <p:spPr>
          <a:xfrm>
            <a:off x="8196518" y="375048"/>
            <a:ext cx="395955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Key Vocabulary</a:t>
            </a:r>
            <a:endParaRPr lang="en-US" b="1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E051536-9CA9-44A2-8230-1CBB2364EFFE}"/>
              </a:ext>
            </a:extLst>
          </p:cNvPr>
          <p:cNvSpPr txBox="1"/>
          <p:nvPr/>
        </p:nvSpPr>
        <p:spPr>
          <a:xfrm>
            <a:off x="6323283" y="466412"/>
            <a:ext cx="161288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</a:rPr>
              <a:t>Key Skills</a:t>
            </a:r>
            <a:endParaRPr lang="en-US" b="1" dirty="0">
              <a:solidFill>
                <a:schemeClr val="tx2"/>
              </a:solidFill>
              <a:cs typeface="Calibri"/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51B38D91-B845-FE46-B991-DD571EFDB9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681708"/>
              </p:ext>
            </p:extLst>
          </p:nvPr>
        </p:nvGraphicFramePr>
        <p:xfrm>
          <a:off x="79166" y="796428"/>
          <a:ext cx="6011468" cy="1355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867">
                  <a:extLst>
                    <a:ext uri="{9D8B030D-6E8A-4147-A177-3AD203B41FA5}">
                      <a16:colId xmlns:a16="http://schemas.microsoft.com/office/drawing/2014/main" val="2661642034"/>
                    </a:ext>
                  </a:extLst>
                </a:gridCol>
                <a:gridCol w="1502867">
                  <a:extLst>
                    <a:ext uri="{9D8B030D-6E8A-4147-A177-3AD203B41FA5}">
                      <a16:colId xmlns:a16="http://schemas.microsoft.com/office/drawing/2014/main" val="3192234098"/>
                    </a:ext>
                  </a:extLst>
                </a:gridCol>
                <a:gridCol w="1502867">
                  <a:extLst>
                    <a:ext uri="{9D8B030D-6E8A-4147-A177-3AD203B41FA5}">
                      <a16:colId xmlns:a16="http://schemas.microsoft.com/office/drawing/2014/main" val="267778961"/>
                    </a:ext>
                  </a:extLst>
                </a:gridCol>
                <a:gridCol w="1502867">
                  <a:extLst>
                    <a:ext uri="{9D8B030D-6E8A-4147-A177-3AD203B41FA5}">
                      <a16:colId xmlns:a16="http://schemas.microsoft.com/office/drawing/2014/main" val="708151939"/>
                    </a:ext>
                  </a:extLst>
                </a:gridCol>
              </a:tblGrid>
              <a:tr h="548016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Listening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Appraising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Composition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887916"/>
                  </a:ext>
                </a:extLst>
              </a:tr>
              <a:tr h="5480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GB" sz="1000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can listen to a piece of music and understand the importance of being respectful to my fellow peers when performing.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can appraise music using knowledge and understanding from the musical elements.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can perform musically,</a:t>
                      </a:r>
                      <a:r>
                        <a:rPr lang="en-GB" sz="10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fluently and accurately to the class.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 am able to compose</a:t>
                      </a:r>
                      <a:r>
                        <a:rPr lang="en-GB" sz="10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 piece of music using musical devices and techniques.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30233582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C722AD6-20B6-714D-9CB3-2B92F8C80D1C}"/>
              </a:ext>
            </a:extLst>
          </p:cNvPr>
          <p:cNvSpPr txBox="1"/>
          <p:nvPr/>
        </p:nvSpPr>
        <p:spPr>
          <a:xfrm>
            <a:off x="6323283" y="852415"/>
            <a:ext cx="20270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GB" dirty="0"/>
              <a:t>Listen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GB" dirty="0"/>
              <a:t>Appraise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GB" dirty="0"/>
              <a:t>Perform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GB" dirty="0"/>
              <a:t>Compose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762303" y="2296649"/>
            <a:ext cx="2223725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solidFill>
                  <a:srgbClr val="FF0000"/>
                </a:solidFill>
              </a:rPr>
              <a:t>Keyboard Rules</a:t>
            </a:r>
          </a:p>
          <a:p>
            <a:pPr algn="ctr"/>
            <a:endParaRPr lang="en-GB" sz="1200" dirty="0">
              <a:solidFill>
                <a:srgbClr val="FF0000"/>
              </a:solidFill>
            </a:endParaRPr>
          </a:p>
          <a:p>
            <a:r>
              <a:rPr lang="en-GB" sz="1200" dirty="0">
                <a:solidFill>
                  <a:srgbClr val="FF0000"/>
                </a:solidFill>
              </a:rPr>
              <a:t>*No writing on the keyboards!</a:t>
            </a:r>
          </a:p>
          <a:p>
            <a:r>
              <a:rPr lang="en-GB" sz="1200" dirty="0">
                <a:solidFill>
                  <a:srgbClr val="FF0000"/>
                </a:solidFill>
              </a:rPr>
              <a:t>*No banging on the keyboards!</a:t>
            </a:r>
          </a:p>
          <a:p>
            <a:r>
              <a:rPr lang="en-GB" sz="1200" dirty="0">
                <a:solidFill>
                  <a:srgbClr val="FF0000"/>
                </a:solidFill>
              </a:rPr>
              <a:t>*No use of demo’s unless      instructed!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0634" y="3496978"/>
            <a:ext cx="1535310" cy="640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986" y="2304713"/>
            <a:ext cx="1234956" cy="12112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0040" y="2304714"/>
            <a:ext cx="1353384" cy="121120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40257" y="2336803"/>
            <a:ext cx="1327579" cy="121628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11377" y="2245246"/>
            <a:ext cx="1399177" cy="1251731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5988" y="3644466"/>
            <a:ext cx="2771775" cy="27432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566141" y="4220776"/>
            <a:ext cx="4014418" cy="2234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176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</TotalTime>
  <Words>230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Deeley.L - Teacher</cp:lastModifiedBy>
  <cp:revision>1105</cp:revision>
  <dcterms:created xsi:type="dcterms:W3CDTF">2020-11-22T20:23:43Z</dcterms:created>
  <dcterms:modified xsi:type="dcterms:W3CDTF">2021-09-09T09:03:13Z</dcterms:modified>
</cp:coreProperties>
</file>