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7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6B4D-B630-6171-9794-EBCE51CADC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FE40A8-E559-60A6-7151-33C3AAE32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41580A-7E20-5C9E-BA1A-90609595FCD3}"/>
              </a:ext>
            </a:extLst>
          </p:cNvPr>
          <p:cNvSpPr>
            <a:spLocks noGrp="1"/>
          </p:cNvSpPr>
          <p:nvPr>
            <p:ph type="dt" sz="half" idx="10"/>
          </p:nvPr>
        </p:nvSpPr>
        <p:spPr/>
        <p:txBody>
          <a:bodyPr/>
          <a:lstStyle/>
          <a:p>
            <a:fld id="{C2E657AE-F7C7-41D1-9FC0-5D5B7AB156EC}" type="datetimeFigureOut">
              <a:rPr lang="en-GB" smtClean="0"/>
              <a:t>08/07/2025</a:t>
            </a:fld>
            <a:endParaRPr lang="en-GB"/>
          </a:p>
        </p:txBody>
      </p:sp>
      <p:sp>
        <p:nvSpPr>
          <p:cNvPr id="5" name="Footer Placeholder 4">
            <a:extLst>
              <a:ext uri="{FF2B5EF4-FFF2-40B4-BE49-F238E27FC236}">
                <a16:creationId xmlns:a16="http://schemas.microsoft.com/office/drawing/2014/main" id="{21F11AFB-ABE5-3102-A9E3-B1FC4800E4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5C4580-5AC1-C11C-9127-0B2DFAC976CC}"/>
              </a:ext>
            </a:extLst>
          </p:cNvPr>
          <p:cNvSpPr>
            <a:spLocks noGrp="1"/>
          </p:cNvSpPr>
          <p:nvPr>
            <p:ph type="sldNum" sz="quarter" idx="12"/>
          </p:nvPr>
        </p:nvSpPr>
        <p:spPr/>
        <p:txBody>
          <a:bodyPr/>
          <a:lstStyle/>
          <a:p>
            <a:fld id="{02F229B1-7F31-432D-8B15-E7B4C7AE91C1}" type="slidenum">
              <a:rPr lang="en-GB" smtClean="0"/>
              <a:t>‹#›</a:t>
            </a:fld>
            <a:endParaRPr lang="en-GB"/>
          </a:p>
        </p:txBody>
      </p:sp>
    </p:spTree>
    <p:extLst>
      <p:ext uri="{BB962C8B-B14F-4D97-AF65-F5344CB8AC3E}">
        <p14:creationId xmlns:p14="http://schemas.microsoft.com/office/powerpoint/2010/main" val="119780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EDD3-B726-27C3-4FF5-D7DA65B322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B726D0-6781-7552-BD36-39121BCD8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E533EC-D9E5-C765-82F4-A479E5662FB5}"/>
              </a:ext>
            </a:extLst>
          </p:cNvPr>
          <p:cNvSpPr>
            <a:spLocks noGrp="1"/>
          </p:cNvSpPr>
          <p:nvPr>
            <p:ph type="dt" sz="half" idx="10"/>
          </p:nvPr>
        </p:nvSpPr>
        <p:spPr/>
        <p:txBody>
          <a:bodyPr/>
          <a:lstStyle/>
          <a:p>
            <a:fld id="{C2E657AE-F7C7-41D1-9FC0-5D5B7AB156EC}" type="datetimeFigureOut">
              <a:rPr lang="en-GB" smtClean="0"/>
              <a:t>08/07/2025</a:t>
            </a:fld>
            <a:endParaRPr lang="en-GB"/>
          </a:p>
        </p:txBody>
      </p:sp>
      <p:sp>
        <p:nvSpPr>
          <p:cNvPr id="5" name="Footer Placeholder 4">
            <a:extLst>
              <a:ext uri="{FF2B5EF4-FFF2-40B4-BE49-F238E27FC236}">
                <a16:creationId xmlns:a16="http://schemas.microsoft.com/office/drawing/2014/main" id="{8A23C081-B43B-5A1D-D2BE-1AE9679B86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4A38E8-3BD1-A865-5F30-475AAB6FC9BE}"/>
              </a:ext>
            </a:extLst>
          </p:cNvPr>
          <p:cNvSpPr>
            <a:spLocks noGrp="1"/>
          </p:cNvSpPr>
          <p:nvPr>
            <p:ph type="sldNum" sz="quarter" idx="12"/>
          </p:nvPr>
        </p:nvSpPr>
        <p:spPr/>
        <p:txBody>
          <a:bodyPr/>
          <a:lstStyle/>
          <a:p>
            <a:fld id="{02F229B1-7F31-432D-8B15-E7B4C7AE91C1}" type="slidenum">
              <a:rPr lang="en-GB" smtClean="0"/>
              <a:t>‹#›</a:t>
            </a:fld>
            <a:endParaRPr lang="en-GB"/>
          </a:p>
        </p:txBody>
      </p:sp>
    </p:spTree>
    <p:extLst>
      <p:ext uri="{BB962C8B-B14F-4D97-AF65-F5344CB8AC3E}">
        <p14:creationId xmlns:p14="http://schemas.microsoft.com/office/powerpoint/2010/main" val="140979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01D36-03B9-4309-8F64-BAA526062B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A84428-BDB1-27C7-2CF0-D527025604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E3F0A8-06EF-E872-0665-7E8118D64EE7}"/>
              </a:ext>
            </a:extLst>
          </p:cNvPr>
          <p:cNvSpPr>
            <a:spLocks noGrp="1"/>
          </p:cNvSpPr>
          <p:nvPr>
            <p:ph type="dt" sz="half" idx="10"/>
          </p:nvPr>
        </p:nvSpPr>
        <p:spPr/>
        <p:txBody>
          <a:bodyPr/>
          <a:lstStyle/>
          <a:p>
            <a:fld id="{C2E657AE-F7C7-41D1-9FC0-5D5B7AB156EC}" type="datetimeFigureOut">
              <a:rPr lang="en-GB" smtClean="0"/>
              <a:t>08/07/2025</a:t>
            </a:fld>
            <a:endParaRPr lang="en-GB"/>
          </a:p>
        </p:txBody>
      </p:sp>
      <p:sp>
        <p:nvSpPr>
          <p:cNvPr id="5" name="Footer Placeholder 4">
            <a:extLst>
              <a:ext uri="{FF2B5EF4-FFF2-40B4-BE49-F238E27FC236}">
                <a16:creationId xmlns:a16="http://schemas.microsoft.com/office/drawing/2014/main" id="{93180874-3091-45FA-7F3F-6581CEA9CB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1AE2C1-9256-2B3F-DF27-62AD785EE583}"/>
              </a:ext>
            </a:extLst>
          </p:cNvPr>
          <p:cNvSpPr>
            <a:spLocks noGrp="1"/>
          </p:cNvSpPr>
          <p:nvPr>
            <p:ph type="sldNum" sz="quarter" idx="12"/>
          </p:nvPr>
        </p:nvSpPr>
        <p:spPr/>
        <p:txBody>
          <a:bodyPr/>
          <a:lstStyle/>
          <a:p>
            <a:fld id="{02F229B1-7F31-432D-8B15-E7B4C7AE91C1}" type="slidenum">
              <a:rPr lang="en-GB" smtClean="0"/>
              <a:t>‹#›</a:t>
            </a:fld>
            <a:endParaRPr lang="en-GB"/>
          </a:p>
        </p:txBody>
      </p:sp>
    </p:spTree>
    <p:extLst>
      <p:ext uri="{BB962C8B-B14F-4D97-AF65-F5344CB8AC3E}">
        <p14:creationId xmlns:p14="http://schemas.microsoft.com/office/powerpoint/2010/main" val="351610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39B0-F08A-1B3F-462E-6DD9B14C9D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62E5E6-8893-B5A1-15B4-93B71C8A6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EEBA6-E0A4-79B3-4269-902E9A4C0C0E}"/>
              </a:ext>
            </a:extLst>
          </p:cNvPr>
          <p:cNvSpPr>
            <a:spLocks noGrp="1"/>
          </p:cNvSpPr>
          <p:nvPr>
            <p:ph type="dt" sz="half" idx="10"/>
          </p:nvPr>
        </p:nvSpPr>
        <p:spPr/>
        <p:txBody>
          <a:bodyPr/>
          <a:lstStyle/>
          <a:p>
            <a:fld id="{C2E657AE-F7C7-41D1-9FC0-5D5B7AB156EC}" type="datetimeFigureOut">
              <a:rPr lang="en-GB" smtClean="0"/>
              <a:t>08/07/2025</a:t>
            </a:fld>
            <a:endParaRPr lang="en-GB"/>
          </a:p>
        </p:txBody>
      </p:sp>
      <p:sp>
        <p:nvSpPr>
          <p:cNvPr id="5" name="Footer Placeholder 4">
            <a:extLst>
              <a:ext uri="{FF2B5EF4-FFF2-40B4-BE49-F238E27FC236}">
                <a16:creationId xmlns:a16="http://schemas.microsoft.com/office/drawing/2014/main" id="{51728A99-1C8E-4287-46D7-529D871EC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FB6E8C-2D00-93D0-B399-58457C3807A4}"/>
              </a:ext>
            </a:extLst>
          </p:cNvPr>
          <p:cNvSpPr>
            <a:spLocks noGrp="1"/>
          </p:cNvSpPr>
          <p:nvPr>
            <p:ph type="sldNum" sz="quarter" idx="12"/>
          </p:nvPr>
        </p:nvSpPr>
        <p:spPr/>
        <p:txBody>
          <a:bodyPr/>
          <a:lstStyle/>
          <a:p>
            <a:fld id="{02F229B1-7F31-432D-8B15-E7B4C7AE91C1}" type="slidenum">
              <a:rPr lang="en-GB" smtClean="0"/>
              <a:t>‹#›</a:t>
            </a:fld>
            <a:endParaRPr lang="en-GB"/>
          </a:p>
        </p:txBody>
      </p:sp>
    </p:spTree>
    <p:extLst>
      <p:ext uri="{BB962C8B-B14F-4D97-AF65-F5344CB8AC3E}">
        <p14:creationId xmlns:p14="http://schemas.microsoft.com/office/powerpoint/2010/main" val="203077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26F2-6AE4-2F4C-106F-6E4B54356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B493E9-82D2-3C66-67C8-BCA2A9A132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2D234C-99CF-50F7-2C3C-322FB3A1AE8B}"/>
              </a:ext>
            </a:extLst>
          </p:cNvPr>
          <p:cNvSpPr>
            <a:spLocks noGrp="1"/>
          </p:cNvSpPr>
          <p:nvPr>
            <p:ph type="dt" sz="half" idx="10"/>
          </p:nvPr>
        </p:nvSpPr>
        <p:spPr/>
        <p:txBody>
          <a:bodyPr/>
          <a:lstStyle/>
          <a:p>
            <a:fld id="{C2E657AE-F7C7-41D1-9FC0-5D5B7AB156EC}" type="datetimeFigureOut">
              <a:rPr lang="en-GB" smtClean="0"/>
              <a:t>08/07/2025</a:t>
            </a:fld>
            <a:endParaRPr lang="en-GB"/>
          </a:p>
        </p:txBody>
      </p:sp>
      <p:sp>
        <p:nvSpPr>
          <p:cNvPr id="5" name="Footer Placeholder 4">
            <a:extLst>
              <a:ext uri="{FF2B5EF4-FFF2-40B4-BE49-F238E27FC236}">
                <a16:creationId xmlns:a16="http://schemas.microsoft.com/office/drawing/2014/main" id="{FDA211D9-933A-2AE4-9061-9CFEBE9EF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2F6D88-7702-F56C-4F65-58624DFC16A5}"/>
              </a:ext>
            </a:extLst>
          </p:cNvPr>
          <p:cNvSpPr>
            <a:spLocks noGrp="1"/>
          </p:cNvSpPr>
          <p:nvPr>
            <p:ph type="sldNum" sz="quarter" idx="12"/>
          </p:nvPr>
        </p:nvSpPr>
        <p:spPr/>
        <p:txBody>
          <a:bodyPr/>
          <a:lstStyle/>
          <a:p>
            <a:fld id="{02F229B1-7F31-432D-8B15-E7B4C7AE91C1}" type="slidenum">
              <a:rPr lang="en-GB" smtClean="0"/>
              <a:t>‹#›</a:t>
            </a:fld>
            <a:endParaRPr lang="en-GB"/>
          </a:p>
        </p:txBody>
      </p:sp>
    </p:spTree>
    <p:extLst>
      <p:ext uri="{BB962C8B-B14F-4D97-AF65-F5344CB8AC3E}">
        <p14:creationId xmlns:p14="http://schemas.microsoft.com/office/powerpoint/2010/main" val="307044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8D66-6E33-E274-292F-64737A2239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943E27-75A2-4A5B-1BE7-330643F58E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BC7B26-1C00-0CA6-5E3C-E3F4FC9164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6C0E73-BDE5-BA14-BFB9-4F8D6664A18E}"/>
              </a:ext>
            </a:extLst>
          </p:cNvPr>
          <p:cNvSpPr>
            <a:spLocks noGrp="1"/>
          </p:cNvSpPr>
          <p:nvPr>
            <p:ph type="dt" sz="half" idx="10"/>
          </p:nvPr>
        </p:nvSpPr>
        <p:spPr/>
        <p:txBody>
          <a:bodyPr/>
          <a:lstStyle/>
          <a:p>
            <a:fld id="{C2E657AE-F7C7-41D1-9FC0-5D5B7AB156EC}" type="datetimeFigureOut">
              <a:rPr lang="en-GB" smtClean="0"/>
              <a:t>08/07/2025</a:t>
            </a:fld>
            <a:endParaRPr lang="en-GB"/>
          </a:p>
        </p:txBody>
      </p:sp>
      <p:sp>
        <p:nvSpPr>
          <p:cNvPr id="6" name="Footer Placeholder 5">
            <a:extLst>
              <a:ext uri="{FF2B5EF4-FFF2-40B4-BE49-F238E27FC236}">
                <a16:creationId xmlns:a16="http://schemas.microsoft.com/office/drawing/2014/main" id="{A533D6DE-D33F-798A-A78D-3C598A924F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A42C3-32CD-C0DB-84FD-837A077E48B7}"/>
              </a:ext>
            </a:extLst>
          </p:cNvPr>
          <p:cNvSpPr>
            <a:spLocks noGrp="1"/>
          </p:cNvSpPr>
          <p:nvPr>
            <p:ph type="sldNum" sz="quarter" idx="12"/>
          </p:nvPr>
        </p:nvSpPr>
        <p:spPr/>
        <p:txBody>
          <a:bodyPr/>
          <a:lstStyle/>
          <a:p>
            <a:fld id="{02F229B1-7F31-432D-8B15-E7B4C7AE91C1}" type="slidenum">
              <a:rPr lang="en-GB" smtClean="0"/>
              <a:t>‹#›</a:t>
            </a:fld>
            <a:endParaRPr lang="en-GB"/>
          </a:p>
        </p:txBody>
      </p:sp>
    </p:spTree>
    <p:extLst>
      <p:ext uri="{BB962C8B-B14F-4D97-AF65-F5344CB8AC3E}">
        <p14:creationId xmlns:p14="http://schemas.microsoft.com/office/powerpoint/2010/main" val="130290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EDDA-C9FD-6EBD-492F-3670052DE2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A3F96E-7945-E927-0D29-33D8C708DC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BD726-468E-4EDB-CB4F-A0523BB99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72A9E7-F794-B41B-584F-F062D3B30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AD6149-C7F6-7083-511B-4C28628EEB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3D4348-2BB1-3CCF-AFBE-DD29EE6F3770}"/>
              </a:ext>
            </a:extLst>
          </p:cNvPr>
          <p:cNvSpPr>
            <a:spLocks noGrp="1"/>
          </p:cNvSpPr>
          <p:nvPr>
            <p:ph type="dt" sz="half" idx="10"/>
          </p:nvPr>
        </p:nvSpPr>
        <p:spPr/>
        <p:txBody>
          <a:bodyPr/>
          <a:lstStyle/>
          <a:p>
            <a:fld id="{C2E657AE-F7C7-41D1-9FC0-5D5B7AB156EC}" type="datetimeFigureOut">
              <a:rPr lang="en-GB" smtClean="0"/>
              <a:t>08/07/2025</a:t>
            </a:fld>
            <a:endParaRPr lang="en-GB"/>
          </a:p>
        </p:txBody>
      </p:sp>
      <p:sp>
        <p:nvSpPr>
          <p:cNvPr id="8" name="Footer Placeholder 7">
            <a:extLst>
              <a:ext uri="{FF2B5EF4-FFF2-40B4-BE49-F238E27FC236}">
                <a16:creationId xmlns:a16="http://schemas.microsoft.com/office/drawing/2014/main" id="{23188BE2-6D7E-708B-DF11-4D74E3006E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2E63AA-E2DB-0348-AD31-246ED8743F7D}"/>
              </a:ext>
            </a:extLst>
          </p:cNvPr>
          <p:cNvSpPr>
            <a:spLocks noGrp="1"/>
          </p:cNvSpPr>
          <p:nvPr>
            <p:ph type="sldNum" sz="quarter" idx="12"/>
          </p:nvPr>
        </p:nvSpPr>
        <p:spPr/>
        <p:txBody>
          <a:bodyPr/>
          <a:lstStyle/>
          <a:p>
            <a:fld id="{02F229B1-7F31-432D-8B15-E7B4C7AE91C1}" type="slidenum">
              <a:rPr lang="en-GB" smtClean="0"/>
              <a:t>‹#›</a:t>
            </a:fld>
            <a:endParaRPr lang="en-GB"/>
          </a:p>
        </p:txBody>
      </p:sp>
    </p:spTree>
    <p:extLst>
      <p:ext uri="{BB962C8B-B14F-4D97-AF65-F5344CB8AC3E}">
        <p14:creationId xmlns:p14="http://schemas.microsoft.com/office/powerpoint/2010/main" val="170264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1BF5-ADE0-4A81-C4F7-DCB74D5DC8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248B5A-2378-B3F2-D2C5-AAFB2FD50966}"/>
              </a:ext>
            </a:extLst>
          </p:cNvPr>
          <p:cNvSpPr>
            <a:spLocks noGrp="1"/>
          </p:cNvSpPr>
          <p:nvPr>
            <p:ph type="dt" sz="half" idx="10"/>
          </p:nvPr>
        </p:nvSpPr>
        <p:spPr/>
        <p:txBody>
          <a:bodyPr/>
          <a:lstStyle/>
          <a:p>
            <a:fld id="{C2E657AE-F7C7-41D1-9FC0-5D5B7AB156EC}" type="datetimeFigureOut">
              <a:rPr lang="en-GB" smtClean="0"/>
              <a:t>08/07/2025</a:t>
            </a:fld>
            <a:endParaRPr lang="en-GB"/>
          </a:p>
        </p:txBody>
      </p:sp>
      <p:sp>
        <p:nvSpPr>
          <p:cNvPr id="4" name="Footer Placeholder 3">
            <a:extLst>
              <a:ext uri="{FF2B5EF4-FFF2-40B4-BE49-F238E27FC236}">
                <a16:creationId xmlns:a16="http://schemas.microsoft.com/office/drawing/2014/main" id="{45FF7E8C-949C-D62A-A55D-3EE26A2551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00FFC7-5EFF-4E0F-4306-6ACDFE9464F8}"/>
              </a:ext>
            </a:extLst>
          </p:cNvPr>
          <p:cNvSpPr>
            <a:spLocks noGrp="1"/>
          </p:cNvSpPr>
          <p:nvPr>
            <p:ph type="sldNum" sz="quarter" idx="12"/>
          </p:nvPr>
        </p:nvSpPr>
        <p:spPr/>
        <p:txBody>
          <a:bodyPr/>
          <a:lstStyle/>
          <a:p>
            <a:fld id="{02F229B1-7F31-432D-8B15-E7B4C7AE91C1}" type="slidenum">
              <a:rPr lang="en-GB" smtClean="0"/>
              <a:t>‹#›</a:t>
            </a:fld>
            <a:endParaRPr lang="en-GB"/>
          </a:p>
        </p:txBody>
      </p:sp>
    </p:spTree>
    <p:extLst>
      <p:ext uri="{BB962C8B-B14F-4D97-AF65-F5344CB8AC3E}">
        <p14:creationId xmlns:p14="http://schemas.microsoft.com/office/powerpoint/2010/main" val="391668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3ED42A-CF40-86EE-A67F-4D20345F93EC}"/>
              </a:ext>
            </a:extLst>
          </p:cNvPr>
          <p:cNvSpPr>
            <a:spLocks noGrp="1"/>
          </p:cNvSpPr>
          <p:nvPr>
            <p:ph type="dt" sz="half" idx="10"/>
          </p:nvPr>
        </p:nvSpPr>
        <p:spPr/>
        <p:txBody>
          <a:bodyPr/>
          <a:lstStyle/>
          <a:p>
            <a:fld id="{C2E657AE-F7C7-41D1-9FC0-5D5B7AB156EC}" type="datetimeFigureOut">
              <a:rPr lang="en-GB" smtClean="0"/>
              <a:t>08/07/2025</a:t>
            </a:fld>
            <a:endParaRPr lang="en-GB"/>
          </a:p>
        </p:txBody>
      </p:sp>
      <p:sp>
        <p:nvSpPr>
          <p:cNvPr id="3" name="Footer Placeholder 2">
            <a:extLst>
              <a:ext uri="{FF2B5EF4-FFF2-40B4-BE49-F238E27FC236}">
                <a16:creationId xmlns:a16="http://schemas.microsoft.com/office/drawing/2014/main" id="{87DF4A94-7555-A74F-F879-F20DD07FCC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613178-DE52-2063-894B-31CD336744E2}"/>
              </a:ext>
            </a:extLst>
          </p:cNvPr>
          <p:cNvSpPr>
            <a:spLocks noGrp="1"/>
          </p:cNvSpPr>
          <p:nvPr>
            <p:ph type="sldNum" sz="quarter" idx="12"/>
          </p:nvPr>
        </p:nvSpPr>
        <p:spPr/>
        <p:txBody>
          <a:bodyPr/>
          <a:lstStyle/>
          <a:p>
            <a:fld id="{02F229B1-7F31-432D-8B15-E7B4C7AE91C1}" type="slidenum">
              <a:rPr lang="en-GB" smtClean="0"/>
              <a:t>‹#›</a:t>
            </a:fld>
            <a:endParaRPr lang="en-GB"/>
          </a:p>
        </p:txBody>
      </p:sp>
    </p:spTree>
    <p:extLst>
      <p:ext uri="{BB962C8B-B14F-4D97-AF65-F5344CB8AC3E}">
        <p14:creationId xmlns:p14="http://schemas.microsoft.com/office/powerpoint/2010/main" val="413603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B3F9-8095-7363-B761-FB142F276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6CADB1-C74F-49C4-DD19-A2D6A7C81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6E637B-5A47-B47E-CEC3-4691FEF08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AFCF1-488D-E855-5DD6-3AF8CFE85473}"/>
              </a:ext>
            </a:extLst>
          </p:cNvPr>
          <p:cNvSpPr>
            <a:spLocks noGrp="1"/>
          </p:cNvSpPr>
          <p:nvPr>
            <p:ph type="dt" sz="half" idx="10"/>
          </p:nvPr>
        </p:nvSpPr>
        <p:spPr/>
        <p:txBody>
          <a:bodyPr/>
          <a:lstStyle/>
          <a:p>
            <a:fld id="{C2E657AE-F7C7-41D1-9FC0-5D5B7AB156EC}" type="datetimeFigureOut">
              <a:rPr lang="en-GB" smtClean="0"/>
              <a:t>08/07/2025</a:t>
            </a:fld>
            <a:endParaRPr lang="en-GB"/>
          </a:p>
        </p:txBody>
      </p:sp>
      <p:sp>
        <p:nvSpPr>
          <p:cNvPr id="6" name="Footer Placeholder 5">
            <a:extLst>
              <a:ext uri="{FF2B5EF4-FFF2-40B4-BE49-F238E27FC236}">
                <a16:creationId xmlns:a16="http://schemas.microsoft.com/office/drawing/2014/main" id="{F6D32BC4-BB4E-6F76-DDF0-36CFEA7504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64965B-44A4-1E1D-DE1A-5334C4460FBC}"/>
              </a:ext>
            </a:extLst>
          </p:cNvPr>
          <p:cNvSpPr>
            <a:spLocks noGrp="1"/>
          </p:cNvSpPr>
          <p:nvPr>
            <p:ph type="sldNum" sz="quarter" idx="12"/>
          </p:nvPr>
        </p:nvSpPr>
        <p:spPr/>
        <p:txBody>
          <a:bodyPr/>
          <a:lstStyle/>
          <a:p>
            <a:fld id="{02F229B1-7F31-432D-8B15-E7B4C7AE91C1}" type="slidenum">
              <a:rPr lang="en-GB" smtClean="0"/>
              <a:t>‹#›</a:t>
            </a:fld>
            <a:endParaRPr lang="en-GB"/>
          </a:p>
        </p:txBody>
      </p:sp>
    </p:spTree>
    <p:extLst>
      <p:ext uri="{BB962C8B-B14F-4D97-AF65-F5344CB8AC3E}">
        <p14:creationId xmlns:p14="http://schemas.microsoft.com/office/powerpoint/2010/main" val="313126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64D4-5A2B-AB28-4C41-E066A6A13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1C542B-0683-253B-C7D0-D01F2F53C5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557609-5C50-2D36-6782-DE4CABA81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D54E0-7A23-58A7-C365-632A27F881D6}"/>
              </a:ext>
            </a:extLst>
          </p:cNvPr>
          <p:cNvSpPr>
            <a:spLocks noGrp="1"/>
          </p:cNvSpPr>
          <p:nvPr>
            <p:ph type="dt" sz="half" idx="10"/>
          </p:nvPr>
        </p:nvSpPr>
        <p:spPr/>
        <p:txBody>
          <a:bodyPr/>
          <a:lstStyle/>
          <a:p>
            <a:fld id="{C2E657AE-F7C7-41D1-9FC0-5D5B7AB156EC}" type="datetimeFigureOut">
              <a:rPr lang="en-GB" smtClean="0"/>
              <a:t>08/07/2025</a:t>
            </a:fld>
            <a:endParaRPr lang="en-GB"/>
          </a:p>
        </p:txBody>
      </p:sp>
      <p:sp>
        <p:nvSpPr>
          <p:cNvPr id="6" name="Footer Placeholder 5">
            <a:extLst>
              <a:ext uri="{FF2B5EF4-FFF2-40B4-BE49-F238E27FC236}">
                <a16:creationId xmlns:a16="http://schemas.microsoft.com/office/drawing/2014/main" id="{44929544-DC95-6B58-2164-5C976C6C97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5FD647-471D-8967-E902-629F126CEE77}"/>
              </a:ext>
            </a:extLst>
          </p:cNvPr>
          <p:cNvSpPr>
            <a:spLocks noGrp="1"/>
          </p:cNvSpPr>
          <p:nvPr>
            <p:ph type="sldNum" sz="quarter" idx="12"/>
          </p:nvPr>
        </p:nvSpPr>
        <p:spPr/>
        <p:txBody>
          <a:bodyPr/>
          <a:lstStyle/>
          <a:p>
            <a:fld id="{02F229B1-7F31-432D-8B15-E7B4C7AE91C1}" type="slidenum">
              <a:rPr lang="en-GB" smtClean="0"/>
              <a:t>‹#›</a:t>
            </a:fld>
            <a:endParaRPr lang="en-GB"/>
          </a:p>
        </p:txBody>
      </p:sp>
    </p:spTree>
    <p:extLst>
      <p:ext uri="{BB962C8B-B14F-4D97-AF65-F5344CB8AC3E}">
        <p14:creationId xmlns:p14="http://schemas.microsoft.com/office/powerpoint/2010/main" val="317285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11DB5-0127-A5E1-0B39-C9241D4DCD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66D486-65A7-2D6E-5944-55029EA7D8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C64D0A-4ED3-AF62-5174-6307EE33E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E657AE-F7C7-41D1-9FC0-5D5B7AB156EC}" type="datetimeFigureOut">
              <a:rPr lang="en-GB" smtClean="0"/>
              <a:t>08/07/2025</a:t>
            </a:fld>
            <a:endParaRPr lang="en-GB"/>
          </a:p>
        </p:txBody>
      </p:sp>
      <p:sp>
        <p:nvSpPr>
          <p:cNvPr id="5" name="Footer Placeholder 4">
            <a:extLst>
              <a:ext uri="{FF2B5EF4-FFF2-40B4-BE49-F238E27FC236}">
                <a16:creationId xmlns:a16="http://schemas.microsoft.com/office/drawing/2014/main" id="{F758CDE3-B905-07E0-BC35-6F34DD2C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D505CC6-2966-C75C-EC5B-C8C59D573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F229B1-7F31-432D-8B15-E7B4C7AE91C1}" type="slidenum">
              <a:rPr lang="en-GB" smtClean="0"/>
              <a:t>‹#›</a:t>
            </a:fld>
            <a:endParaRPr lang="en-GB"/>
          </a:p>
        </p:txBody>
      </p:sp>
    </p:spTree>
    <p:extLst>
      <p:ext uri="{BB962C8B-B14F-4D97-AF65-F5344CB8AC3E}">
        <p14:creationId xmlns:p14="http://schemas.microsoft.com/office/powerpoint/2010/main" val="29126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4156C1-9C8D-4C0C-B472-1335ABDA7C54}"/>
              </a:ext>
            </a:extLst>
          </p:cNvPr>
          <p:cNvSpPr txBox="1"/>
          <p:nvPr/>
        </p:nvSpPr>
        <p:spPr>
          <a:xfrm>
            <a:off x="892936" y="-88556"/>
            <a:ext cx="103953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tx2"/>
                </a:solidFill>
              </a:rPr>
              <a:t>Religious Education                Year 8       </a:t>
            </a:r>
            <a:r>
              <a:rPr lang="en-US" sz="3600" b="1" i="1" dirty="0" err="1">
                <a:solidFill>
                  <a:schemeClr val="tx2"/>
                </a:solidFill>
              </a:rPr>
              <a:t>Sikhsim</a:t>
            </a:r>
            <a:r>
              <a:rPr lang="en-US" sz="3600" b="1" i="1" dirty="0">
                <a:solidFill>
                  <a:schemeClr val="tx2"/>
                </a:solidFill>
              </a:rPr>
              <a:t> </a:t>
            </a:r>
            <a:endParaRPr lang="en-US" sz="3600" b="1" i="1" dirty="0">
              <a:solidFill>
                <a:schemeClr val="tx2"/>
              </a:solidFill>
              <a:cs typeface="Calibri"/>
            </a:endParaRPr>
          </a:p>
        </p:txBody>
      </p:sp>
      <p:sp>
        <p:nvSpPr>
          <p:cNvPr id="7" name="TextBox 6">
            <a:extLst>
              <a:ext uri="{FF2B5EF4-FFF2-40B4-BE49-F238E27FC236}">
                <a16:creationId xmlns:a16="http://schemas.microsoft.com/office/drawing/2014/main" id="{29BAB5F7-AE30-440C-A209-600CC56EBEAE}"/>
              </a:ext>
            </a:extLst>
          </p:cNvPr>
          <p:cNvSpPr txBox="1"/>
          <p:nvPr/>
        </p:nvSpPr>
        <p:spPr>
          <a:xfrm>
            <a:off x="1072058" y="375051"/>
            <a:ext cx="44496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tx2"/>
                </a:solidFill>
              </a:rPr>
              <a:t>Key Knowledge</a:t>
            </a:r>
            <a:endParaRPr lang="en-US" sz="2800" b="1" dirty="0">
              <a:solidFill>
                <a:schemeClr val="tx2"/>
              </a:solidFill>
              <a:cs typeface="Calibri"/>
            </a:endParaRPr>
          </a:p>
        </p:txBody>
      </p:sp>
      <p:sp>
        <p:nvSpPr>
          <p:cNvPr id="8" name="TextBox 7">
            <a:extLst>
              <a:ext uri="{FF2B5EF4-FFF2-40B4-BE49-F238E27FC236}">
                <a16:creationId xmlns:a16="http://schemas.microsoft.com/office/drawing/2014/main" id="{01B08B57-F86A-4220-B899-011B7DC6955D}"/>
              </a:ext>
            </a:extLst>
          </p:cNvPr>
          <p:cNvSpPr txBox="1"/>
          <p:nvPr/>
        </p:nvSpPr>
        <p:spPr>
          <a:xfrm>
            <a:off x="115319" y="671752"/>
            <a:ext cx="5981952" cy="5509200"/>
          </a:xfrm>
          <a:prstGeom prst="rect">
            <a:avLst/>
          </a:prstGeom>
          <a:solidFill>
            <a:schemeClr val="accent4">
              <a:lumMod val="20000"/>
              <a:lumOff val="80000"/>
            </a:schemeClr>
          </a:solidFill>
          <a:ln w="28575">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Tx/>
              <a:buAutoNum type="arabicPeriod"/>
            </a:pPr>
            <a:r>
              <a:rPr lang="en-GB" sz="1100" dirty="0">
                <a:ln w="0"/>
                <a:effectLst>
                  <a:outerShdw blurRad="38100" dist="19050" dir="2700000" algn="tl" rotWithShape="0">
                    <a:schemeClr val="dk1">
                      <a:alpha val="40000"/>
                    </a:schemeClr>
                  </a:outerShdw>
                </a:effectLst>
              </a:rPr>
              <a:t>Sikhism is a monotheistic religion (belief in one god) that originated in India in the Punjab region. It is one of the youngest of the major religions having began around the end of the 15</a:t>
            </a:r>
            <a:r>
              <a:rPr lang="en-GB" sz="1100" baseline="30000" dirty="0">
                <a:ln w="0"/>
                <a:effectLst>
                  <a:outerShdw blurRad="38100" dist="19050" dir="2700000" algn="tl" rotWithShape="0">
                    <a:schemeClr val="dk1">
                      <a:alpha val="40000"/>
                    </a:schemeClr>
                  </a:outerShdw>
                </a:effectLst>
              </a:rPr>
              <a:t>th</a:t>
            </a:r>
            <a:r>
              <a:rPr lang="en-GB" sz="1100" dirty="0">
                <a:ln w="0"/>
                <a:effectLst>
                  <a:outerShdw blurRad="38100" dist="19050" dir="2700000" algn="tl" rotWithShape="0">
                    <a:schemeClr val="dk1">
                      <a:alpha val="40000"/>
                    </a:schemeClr>
                  </a:outerShdw>
                </a:effectLst>
              </a:rPr>
              <a:t> Century and is the fifth largest organised religion in the world. </a:t>
            </a:r>
          </a:p>
          <a:p>
            <a:pPr marL="342900" indent="-342900">
              <a:buFontTx/>
              <a:buAutoNum type="arabicPeriod"/>
            </a:pPr>
            <a:r>
              <a:rPr lang="en-GB" sz="1100" dirty="0">
                <a:ln w="0"/>
                <a:effectLst>
                  <a:outerShdw blurRad="38100" dist="19050" dir="2700000" algn="tl" rotWithShape="0">
                    <a:schemeClr val="dk1">
                      <a:alpha val="40000"/>
                    </a:schemeClr>
                  </a:outerShdw>
                </a:effectLst>
              </a:rPr>
              <a:t>The term Guru comes from the Sanskrit guru, meaning teaching, guide or mentor. The traditions and philosophy of Sikhism were established by ten Gurus from 1469 to 1708. Each Guru added to and reinforced the message taught by the previous, resulting in the creation of the Sikh religion. Guru Nanak was the first Guru and appointed a disciple as a successor. Guru </a:t>
            </a:r>
            <a:r>
              <a:rPr lang="en-GB" sz="1100" dirty="0" err="1">
                <a:ln w="0"/>
                <a:effectLst>
                  <a:outerShdw blurRad="38100" dist="19050" dir="2700000" algn="tl" rotWithShape="0">
                    <a:schemeClr val="dk1">
                      <a:alpha val="40000"/>
                    </a:schemeClr>
                  </a:outerShdw>
                </a:effectLst>
              </a:rPr>
              <a:t>Gobind</a:t>
            </a:r>
            <a:r>
              <a:rPr lang="en-GB" sz="1100" dirty="0">
                <a:ln w="0"/>
                <a:effectLst>
                  <a:outerShdw blurRad="38100" dist="19050" dir="2700000" algn="tl" rotWithShape="0">
                    <a:schemeClr val="dk1">
                      <a:alpha val="40000"/>
                    </a:schemeClr>
                  </a:outerShdw>
                </a:effectLst>
              </a:rPr>
              <a:t> Singh was the final Guru in human form. Before his death, he decreed that the Guru </a:t>
            </a:r>
            <a:r>
              <a:rPr lang="en-GB" sz="1100" dirty="0" err="1">
                <a:ln w="0"/>
                <a:effectLst>
                  <a:outerShdw blurRad="38100" dist="19050" dir="2700000" algn="tl" rotWithShape="0">
                    <a:schemeClr val="dk1">
                      <a:alpha val="40000"/>
                    </a:schemeClr>
                  </a:outerShdw>
                </a:effectLst>
              </a:rPr>
              <a:t>Granth</a:t>
            </a:r>
            <a:r>
              <a:rPr lang="en-GB" sz="1100" dirty="0">
                <a:ln w="0"/>
                <a:effectLst>
                  <a:outerShdw blurRad="38100" dist="19050" dir="2700000" algn="tl" rotWithShape="0">
                    <a:schemeClr val="dk1">
                      <a:alpha val="40000"/>
                    </a:schemeClr>
                  </a:outerShdw>
                </a:effectLst>
              </a:rPr>
              <a:t> Sahib would be the final and perpetual Guru of the Sikhs.</a:t>
            </a:r>
          </a:p>
          <a:p>
            <a:pPr marL="342900" indent="-342900">
              <a:buFontTx/>
              <a:buAutoNum type="arabicPeriod"/>
            </a:pPr>
            <a:r>
              <a:rPr lang="en-GB" sz="1100" dirty="0"/>
              <a:t>There are currently about 24 million </a:t>
            </a:r>
            <a:r>
              <a:rPr lang="en-GB" sz="1100" b="1" dirty="0"/>
              <a:t>Sikhs</a:t>
            </a:r>
            <a:r>
              <a:rPr lang="en-GB" sz="1100" dirty="0"/>
              <a:t> worldwide. The majority live in the Indian state of Punjab. They regard Guru Nanak (1469–1539) as the founder of their </a:t>
            </a:r>
            <a:r>
              <a:rPr lang="en-GB" sz="1100" b="1" dirty="0"/>
              <a:t>faith</a:t>
            </a:r>
            <a:r>
              <a:rPr lang="en-GB" sz="1100" dirty="0"/>
              <a:t> and Guru </a:t>
            </a:r>
            <a:r>
              <a:rPr lang="en-GB" sz="1100" dirty="0" err="1"/>
              <a:t>Gobind</a:t>
            </a:r>
            <a:r>
              <a:rPr lang="en-GB" sz="1100" dirty="0"/>
              <a:t> Singh (1666–1708), the tenth Guru, as the Guru who formalised their </a:t>
            </a:r>
            <a:r>
              <a:rPr lang="en-GB" sz="1100" b="1" dirty="0"/>
              <a:t>religion</a:t>
            </a:r>
            <a:r>
              <a:rPr lang="en-GB" sz="1100" dirty="0"/>
              <a:t>.</a:t>
            </a:r>
          </a:p>
          <a:p>
            <a:r>
              <a:rPr lang="en-GB" sz="1100" dirty="0"/>
              <a:t>4.       Sikhs believe the </a:t>
            </a:r>
            <a:r>
              <a:rPr lang="en-GB" sz="1100" b="1" dirty="0"/>
              <a:t>Guru </a:t>
            </a:r>
            <a:r>
              <a:rPr lang="en-GB" sz="1100" b="1" dirty="0" err="1"/>
              <a:t>Granth</a:t>
            </a:r>
            <a:r>
              <a:rPr lang="en-GB" sz="1100" b="1" dirty="0"/>
              <a:t> Sahib</a:t>
            </a:r>
            <a:r>
              <a:rPr lang="en-GB" sz="1100" dirty="0"/>
              <a:t> is the word of God. Therefore, it is the most important        source of authority. However, they also learn from the </a:t>
            </a:r>
            <a:r>
              <a:rPr lang="en-GB" sz="1100" b="1" dirty="0" err="1"/>
              <a:t>Rahit</a:t>
            </a:r>
            <a:r>
              <a:rPr lang="en-GB" sz="1100" b="1" dirty="0"/>
              <a:t> </a:t>
            </a:r>
            <a:r>
              <a:rPr lang="en-GB" sz="1100" b="1" dirty="0" err="1"/>
              <a:t>Maryada</a:t>
            </a:r>
            <a:r>
              <a:rPr lang="en-GB" sz="1100" dirty="0"/>
              <a:t> and the examples of the </a:t>
            </a:r>
            <a:r>
              <a:rPr lang="en-GB" sz="1100" b="1" dirty="0"/>
              <a:t>Ten Gurus</a:t>
            </a:r>
            <a:r>
              <a:rPr lang="en-GB" sz="1100" dirty="0"/>
              <a:t>:</a:t>
            </a:r>
          </a:p>
          <a:p>
            <a:pPr marL="342900" indent="-342900">
              <a:buFontTx/>
              <a:buAutoNum type="arabicPeriod"/>
            </a:pPr>
            <a:endParaRPr lang="en-GB" sz="1100" dirty="0">
              <a:ln w="0"/>
              <a:effectLst>
                <a:outerShdw blurRad="38100" dist="19050" dir="2700000" algn="tl" rotWithShape="0">
                  <a:schemeClr val="dk1">
                    <a:alpha val="40000"/>
                  </a:schemeClr>
                </a:outerShdw>
              </a:effectLst>
            </a:endParaRPr>
          </a:p>
          <a:p>
            <a:pPr marL="342900" indent="-342900">
              <a:buFontTx/>
              <a:buAutoNum type="arabicPeriod"/>
            </a:pPr>
            <a:endParaRPr lang="en-GB" sz="1100" dirty="0">
              <a:ln w="0"/>
              <a:effectLst>
                <a:outerShdw blurRad="38100" dist="19050" dir="2700000" algn="tl" rotWithShape="0">
                  <a:schemeClr val="dk1">
                    <a:alpha val="40000"/>
                  </a:schemeClr>
                </a:outerShdw>
              </a:effectLst>
              <a:latin typeface="Century Gothic" panose="020B0502020202020204" pitchFamily="34" charset="0"/>
            </a:endParaRPr>
          </a:p>
          <a:p>
            <a:pPr marL="342900" indent="-342900">
              <a:buFontTx/>
              <a:buAutoNum type="arabicPeriod"/>
            </a:pPr>
            <a:endParaRPr lang="en-GB" sz="1100" dirty="0">
              <a:ln w="0"/>
              <a:effectLst>
                <a:outerShdw blurRad="38100" dist="19050" dir="2700000" algn="tl" rotWithShape="0">
                  <a:schemeClr val="dk1">
                    <a:alpha val="40000"/>
                  </a:schemeClr>
                </a:outerShdw>
              </a:effectLst>
              <a:latin typeface="Century Gothic" panose="020B0502020202020204" pitchFamily="34" charset="0"/>
            </a:endParaRPr>
          </a:p>
          <a:p>
            <a:pPr marL="342900" indent="-342900">
              <a:buFontTx/>
              <a:buAutoNum type="arabicPeriod"/>
            </a:pPr>
            <a:endParaRPr lang="en-GB" sz="1100" dirty="0">
              <a:ln w="0"/>
              <a:effectLst>
                <a:outerShdw blurRad="38100" dist="19050" dir="2700000" algn="tl" rotWithShape="0">
                  <a:schemeClr val="dk1">
                    <a:alpha val="40000"/>
                  </a:schemeClr>
                </a:outerShdw>
              </a:effectLst>
              <a:latin typeface="Century Gothic" panose="020B0502020202020204" pitchFamily="34" charset="0"/>
            </a:endParaRPr>
          </a:p>
          <a:p>
            <a:pPr marL="342900" indent="-342900">
              <a:buFontTx/>
              <a:buAutoNum type="arabicPeriod"/>
            </a:pPr>
            <a:endParaRPr lang="en-GB" sz="1100" dirty="0">
              <a:ln w="0"/>
              <a:effectLst>
                <a:outerShdw blurRad="38100" dist="19050" dir="2700000" algn="tl" rotWithShape="0">
                  <a:schemeClr val="dk1">
                    <a:alpha val="40000"/>
                  </a:schemeClr>
                </a:outerShdw>
              </a:effectLst>
              <a:latin typeface="Century Gothic" panose="020B0502020202020204" pitchFamily="34" charset="0"/>
            </a:endParaRPr>
          </a:p>
          <a:p>
            <a:pPr marL="342900" indent="-342900">
              <a:buFontTx/>
              <a:buAutoNum type="arabicPeriod"/>
            </a:pPr>
            <a:endParaRPr lang="en-GB" sz="1100" dirty="0">
              <a:ln w="0"/>
              <a:effectLst>
                <a:outerShdw blurRad="38100" dist="19050" dir="2700000" algn="tl" rotWithShape="0">
                  <a:schemeClr val="dk1">
                    <a:alpha val="40000"/>
                  </a:schemeClr>
                </a:outerShdw>
              </a:effectLst>
              <a:latin typeface="Century Gothic" panose="020B0502020202020204" pitchFamily="34" charset="0"/>
            </a:endParaRPr>
          </a:p>
          <a:p>
            <a:pPr marL="342900" indent="-342900">
              <a:buFontTx/>
              <a:buAutoNum type="arabicPeriod"/>
            </a:pPr>
            <a:endParaRPr lang="en-GB" sz="1100" dirty="0">
              <a:ln w="0"/>
              <a:effectLst>
                <a:outerShdw blurRad="38100" dist="19050" dir="2700000" algn="tl" rotWithShape="0">
                  <a:schemeClr val="dk1">
                    <a:alpha val="40000"/>
                  </a:schemeClr>
                </a:outerShdw>
              </a:effectLst>
              <a:latin typeface="Century Gothic" panose="020B0502020202020204" pitchFamily="34" charset="0"/>
            </a:endParaRPr>
          </a:p>
          <a:p>
            <a:pPr marL="342900" indent="-342900">
              <a:buFontTx/>
              <a:buAutoNum type="arabicPeriod"/>
            </a:pPr>
            <a:endParaRPr lang="en-GB" sz="1100" dirty="0">
              <a:ln w="0"/>
              <a:effectLst>
                <a:outerShdw blurRad="38100" dist="19050" dir="2700000" algn="tl" rotWithShape="0">
                  <a:schemeClr val="dk1">
                    <a:alpha val="40000"/>
                  </a:schemeClr>
                </a:outerShdw>
              </a:effectLst>
              <a:latin typeface="Century Gothic" panose="020B0502020202020204" pitchFamily="34" charset="0"/>
            </a:endParaRPr>
          </a:p>
          <a:p>
            <a:endParaRPr lang="en-GB" sz="1100" dirty="0">
              <a:ln w="0"/>
              <a:effectLst>
                <a:outerShdw blurRad="38100" dist="19050" dir="2700000" algn="tl" rotWithShape="0">
                  <a:schemeClr val="dk1">
                    <a:alpha val="40000"/>
                  </a:schemeClr>
                </a:outerShdw>
              </a:effectLst>
              <a:latin typeface="Century Gothic" panose="020B0502020202020204" pitchFamily="34" charset="0"/>
            </a:endParaRPr>
          </a:p>
          <a:p>
            <a:pPr marL="342900" indent="-342900">
              <a:buAutoNum type="arabicPeriod"/>
            </a:pPr>
            <a:endParaRPr lang="en-US" sz="1100" dirty="0">
              <a:cs typeface="Calibri"/>
            </a:endParaRPr>
          </a:p>
          <a:p>
            <a:pPr marL="342900" indent="-342900">
              <a:buAutoNum type="arabicPeriod"/>
            </a:pPr>
            <a:endParaRPr lang="en-US" sz="1100" dirty="0">
              <a:cs typeface="Calibri"/>
            </a:endParaRPr>
          </a:p>
          <a:p>
            <a:pPr marL="342900" indent="-342900">
              <a:buAutoNum type="arabicPeriod"/>
            </a:pPr>
            <a:endParaRPr lang="en-US" sz="1100" dirty="0">
              <a:cs typeface="Calibri"/>
            </a:endParaRPr>
          </a:p>
          <a:p>
            <a:pPr marL="342900" indent="-342900">
              <a:buAutoNum type="arabicPeriod"/>
            </a:pPr>
            <a:endParaRPr lang="en-US" sz="1100" dirty="0">
              <a:cs typeface="Calibri"/>
            </a:endParaRPr>
          </a:p>
          <a:p>
            <a:pPr marL="342900" indent="-342900">
              <a:buAutoNum type="arabicPeriod"/>
            </a:pPr>
            <a:endParaRPr lang="en-US" sz="1100" dirty="0">
              <a:cs typeface="Calibri"/>
            </a:endParaRPr>
          </a:p>
          <a:p>
            <a:pPr marL="342900" indent="-342900">
              <a:buAutoNum type="arabicPeriod"/>
            </a:pPr>
            <a:endParaRPr lang="en-US" sz="1100" dirty="0">
              <a:cs typeface="Calibri"/>
            </a:endParaRPr>
          </a:p>
          <a:p>
            <a:pPr marL="342900" indent="-342900">
              <a:buAutoNum type="arabicPeriod"/>
            </a:pPr>
            <a:endParaRPr lang="en-US" sz="1100" dirty="0">
              <a:cs typeface="Calibri"/>
            </a:endParaRPr>
          </a:p>
          <a:p>
            <a:pPr marL="342900" indent="-342900">
              <a:buAutoNum type="arabicPeriod"/>
            </a:pPr>
            <a:endParaRPr lang="en-US" sz="1100" dirty="0">
              <a:cs typeface="Calibri"/>
            </a:endParaRPr>
          </a:p>
        </p:txBody>
      </p:sp>
      <p:sp>
        <p:nvSpPr>
          <p:cNvPr id="9" name="TextBox 8">
            <a:extLst>
              <a:ext uri="{FF2B5EF4-FFF2-40B4-BE49-F238E27FC236}">
                <a16:creationId xmlns:a16="http://schemas.microsoft.com/office/drawing/2014/main" id="{61FCAFED-04C9-4FA9-AFFF-E32FF8FFD2D2}"/>
              </a:ext>
            </a:extLst>
          </p:cNvPr>
          <p:cNvSpPr txBox="1"/>
          <p:nvPr/>
        </p:nvSpPr>
        <p:spPr>
          <a:xfrm>
            <a:off x="6317801" y="5539485"/>
            <a:ext cx="1863174" cy="830997"/>
          </a:xfrm>
          <a:prstGeom prst="rect">
            <a:avLst/>
          </a:prstGeom>
          <a:solidFill>
            <a:schemeClr val="accent1">
              <a:lumMod val="20000"/>
              <a:lumOff val="80000"/>
            </a:schemeClr>
          </a:solidFill>
          <a:ln w="28575">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5 K’s, </a:t>
            </a:r>
            <a:r>
              <a:rPr lang="en-US" sz="1200" dirty="0" err="1">
                <a:cs typeface="Calibri"/>
              </a:rPr>
              <a:t>Khanda</a:t>
            </a:r>
            <a:r>
              <a:rPr lang="en-US" sz="1200" dirty="0">
                <a:cs typeface="Calibri"/>
              </a:rPr>
              <a:t>, Guru </a:t>
            </a:r>
            <a:r>
              <a:rPr lang="en-US" sz="1200" dirty="0" err="1">
                <a:cs typeface="Calibri"/>
              </a:rPr>
              <a:t>Granth</a:t>
            </a:r>
            <a:r>
              <a:rPr lang="en-US" sz="1200" dirty="0">
                <a:cs typeface="Calibri"/>
              </a:rPr>
              <a:t> Sahib, </a:t>
            </a:r>
            <a:r>
              <a:rPr lang="en-US" sz="1200" dirty="0" err="1">
                <a:cs typeface="Calibri"/>
              </a:rPr>
              <a:t>Gudwara</a:t>
            </a:r>
            <a:r>
              <a:rPr lang="en-US" sz="1200" dirty="0">
                <a:cs typeface="Calibri"/>
              </a:rPr>
              <a:t>, </a:t>
            </a:r>
            <a:r>
              <a:rPr lang="en-US" sz="1200" dirty="0" err="1">
                <a:cs typeface="Calibri"/>
              </a:rPr>
              <a:t>Khalsa</a:t>
            </a:r>
            <a:r>
              <a:rPr lang="en-US" sz="1200" dirty="0">
                <a:cs typeface="Calibri"/>
              </a:rPr>
              <a:t>, Kesh, </a:t>
            </a:r>
            <a:r>
              <a:rPr lang="en-US" sz="1200" dirty="0" err="1">
                <a:cs typeface="Calibri"/>
              </a:rPr>
              <a:t>Kangha</a:t>
            </a:r>
            <a:r>
              <a:rPr lang="en-US" sz="1200" dirty="0">
                <a:cs typeface="Calibri"/>
              </a:rPr>
              <a:t>, Kara, </a:t>
            </a:r>
            <a:r>
              <a:rPr lang="en-US" sz="1200" dirty="0" err="1">
                <a:cs typeface="Calibri"/>
              </a:rPr>
              <a:t>Kachera</a:t>
            </a:r>
            <a:endParaRPr lang="en-US" sz="1200" dirty="0">
              <a:cs typeface="Calibri"/>
            </a:endParaRPr>
          </a:p>
        </p:txBody>
      </p:sp>
      <p:sp>
        <p:nvSpPr>
          <p:cNvPr id="10" name="TextBox 9">
            <a:extLst>
              <a:ext uri="{FF2B5EF4-FFF2-40B4-BE49-F238E27FC236}">
                <a16:creationId xmlns:a16="http://schemas.microsoft.com/office/drawing/2014/main" id="{FD8F1297-319E-41EE-9CE2-A0E810651868}"/>
              </a:ext>
            </a:extLst>
          </p:cNvPr>
          <p:cNvSpPr txBox="1"/>
          <p:nvPr/>
        </p:nvSpPr>
        <p:spPr>
          <a:xfrm>
            <a:off x="5024563" y="5075388"/>
            <a:ext cx="44496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tx2"/>
                </a:solidFill>
              </a:rPr>
              <a:t>Key Terminology</a:t>
            </a:r>
            <a:endParaRPr lang="en-US" b="1" dirty="0">
              <a:solidFill>
                <a:schemeClr val="tx2"/>
              </a:solidFill>
              <a:cs typeface="Calibri"/>
            </a:endParaRPr>
          </a:p>
        </p:txBody>
      </p:sp>
      <p:sp>
        <p:nvSpPr>
          <p:cNvPr id="12" name="TextBox 11">
            <a:extLst>
              <a:ext uri="{FF2B5EF4-FFF2-40B4-BE49-F238E27FC236}">
                <a16:creationId xmlns:a16="http://schemas.microsoft.com/office/drawing/2014/main" id="{2EC2D2D5-78D3-4413-A060-390EADF293F7}"/>
              </a:ext>
            </a:extLst>
          </p:cNvPr>
          <p:cNvSpPr txBox="1"/>
          <p:nvPr/>
        </p:nvSpPr>
        <p:spPr>
          <a:xfrm>
            <a:off x="6180533" y="659828"/>
            <a:ext cx="2203404" cy="3985706"/>
          </a:xfrm>
          <a:prstGeom prst="rect">
            <a:avLst/>
          </a:prstGeom>
          <a:solidFill>
            <a:schemeClr val="accent6">
              <a:lumMod val="40000"/>
              <a:lumOff val="60000"/>
            </a:schemeClr>
          </a:solidFill>
          <a:ln w="28575">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1100" b="1" dirty="0"/>
              <a:t>Sikhs</a:t>
            </a:r>
            <a:r>
              <a:rPr lang="en-GB" sz="1100" dirty="0"/>
              <a:t> believe that before the </a:t>
            </a:r>
            <a:r>
              <a:rPr lang="en-GB" sz="1100" b="1" dirty="0"/>
              <a:t>universe</a:t>
            </a:r>
            <a:r>
              <a:rPr lang="en-GB" sz="1100" dirty="0"/>
              <a:t> existed, there was only Waheguru, and it was because of 'the will of God' or </a:t>
            </a:r>
            <a:r>
              <a:rPr lang="en-GB" sz="1100" dirty="0" err="1"/>
              <a:t>Hukam</a:t>
            </a:r>
            <a:r>
              <a:rPr lang="en-GB" sz="1100" dirty="0"/>
              <a:t> that the </a:t>
            </a:r>
            <a:r>
              <a:rPr lang="en-GB" sz="1100" b="1" dirty="0"/>
              <a:t>universe was created</a:t>
            </a:r>
            <a:r>
              <a:rPr lang="en-GB" sz="1100" dirty="0"/>
              <a:t>. They believe in the oneness of creation - that Waheguru created the </a:t>
            </a:r>
            <a:r>
              <a:rPr lang="en-GB" sz="1100" b="1" dirty="0"/>
              <a:t>world</a:t>
            </a:r>
            <a:r>
              <a:rPr lang="en-GB" sz="1100" dirty="0"/>
              <a:t> and is part of this creation. He sustains the </a:t>
            </a:r>
            <a:r>
              <a:rPr lang="en-GB" sz="1100" b="1" dirty="0"/>
              <a:t>world</a:t>
            </a:r>
            <a:r>
              <a:rPr lang="en-GB" sz="1100" dirty="0"/>
              <a:t> and is responsible for everything in it.</a:t>
            </a:r>
          </a:p>
          <a:p>
            <a:pPr marL="171450" indent="-171450">
              <a:buFont typeface="Arial"/>
              <a:buChar char="•"/>
            </a:pPr>
            <a:r>
              <a:rPr lang="en-GB" sz="1100" dirty="0"/>
              <a:t>There are currently about 24 million </a:t>
            </a:r>
            <a:r>
              <a:rPr lang="en-GB" sz="1100" b="1" dirty="0"/>
              <a:t>Sikhs</a:t>
            </a:r>
            <a:r>
              <a:rPr lang="en-GB" sz="1100" dirty="0"/>
              <a:t> worldwide. The majority live in the Indian state of Punjab. They regard Guru Nanak (1469–1539) as the founder of their </a:t>
            </a:r>
            <a:r>
              <a:rPr lang="en-GB" sz="1100" b="1" dirty="0"/>
              <a:t>faith</a:t>
            </a:r>
            <a:r>
              <a:rPr lang="en-GB" sz="1100" dirty="0"/>
              <a:t> and Guru </a:t>
            </a:r>
            <a:r>
              <a:rPr lang="en-GB" sz="1100" dirty="0" err="1"/>
              <a:t>Gobind</a:t>
            </a:r>
            <a:r>
              <a:rPr lang="en-GB" sz="1100" dirty="0"/>
              <a:t> Singh (1666–1708), the tenth Guru, as the Guru who formalised their </a:t>
            </a:r>
            <a:r>
              <a:rPr lang="en-GB" sz="1100" b="1" dirty="0"/>
              <a:t>religion</a:t>
            </a:r>
            <a:r>
              <a:rPr lang="en-GB" sz="1100" dirty="0"/>
              <a:t>.</a:t>
            </a:r>
          </a:p>
          <a:p>
            <a:pPr marL="171450" indent="-171450">
              <a:buFont typeface="Arial"/>
              <a:buChar char="•"/>
            </a:pPr>
            <a:endParaRPr lang="en-GB" sz="1100" dirty="0"/>
          </a:p>
          <a:p>
            <a:pPr marL="171450" indent="-171450">
              <a:buFont typeface="Arial"/>
              <a:buChar char="•"/>
            </a:pPr>
            <a:endParaRPr lang="en-US" sz="1100" dirty="0">
              <a:cs typeface="Calibri"/>
            </a:endParaRPr>
          </a:p>
        </p:txBody>
      </p:sp>
      <p:pic>
        <p:nvPicPr>
          <p:cNvPr id="3" name="Picture 2" descr="Logo, icon&#10;&#10;Description automatically generated">
            <a:extLst>
              <a:ext uri="{FF2B5EF4-FFF2-40B4-BE49-F238E27FC236}">
                <a16:creationId xmlns:a16="http://schemas.microsoft.com/office/drawing/2014/main" id="{5ED2B598-4FB0-407E-87CD-43C7D13D3EEA}"/>
              </a:ext>
            </a:extLst>
          </p:cNvPr>
          <p:cNvPicPr>
            <a:picLocks noChangeAspect="1"/>
          </p:cNvPicPr>
          <p:nvPr/>
        </p:nvPicPr>
        <p:blipFill>
          <a:blip r:embed="rId2"/>
          <a:stretch>
            <a:fillRect/>
          </a:stretch>
        </p:blipFill>
        <p:spPr>
          <a:xfrm>
            <a:off x="4291" y="-1073"/>
            <a:ext cx="652572" cy="652572"/>
          </a:xfrm>
          <a:prstGeom prst="rect">
            <a:avLst/>
          </a:prstGeom>
        </p:spPr>
      </p:pic>
      <p:pic>
        <p:nvPicPr>
          <p:cNvPr id="15" name="Picture 14" descr="Logo, icon&#10;&#10;Description automatically generated">
            <a:extLst>
              <a:ext uri="{FF2B5EF4-FFF2-40B4-BE49-F238E27FC236}">
                <a16:creationId xmlns:a16="http://schemas.microsoft.com/office/drawing/2014/main" id="{75C54AE2-8338-4DC1-AEBD-7721DCC1395B}"/>
              </a:ext>
            </a:extLst>
          </p:cNvPr>
          <p:cNvPicPr>
            <a:picLocks noChangeAspect="1"/>
          </p:cNvPicPr>
          <p:nvPr/>
        </p:nvPicPr>
        <p:blipFill>
          <a:blip r:embed="rId2"/>
          <a:stretch>
            <a:fillRect/>
          </a:stretch>
        </p:blipFill>
        <p:spPr>
          <a:xfrm>
            <a:off x="11534932" y="-1074"/>
            <a:ext cx="652572" cy="652572"/>
          </a:xfrm>
          <a:prstGeom prst="rect">
            <a:avLst/>
          </a:prstGeom>
        </p:spPr>
      </p:pic>
      <p:sp>
        <p:nvSpPr>
          <p:cNvPr id="16" name="TextBox 15">
            <a:extLst>
              <a:ext uri="{FF2B5EF4-FFF2-40B4-BE49-F238E27FC236}">
                <a16:creationId xmlns:a16="http://schemas.microsoft.com/office/drawing/2014/main" id="{154CC6E4-2CEA-4219-9005-255E5619D7DF}"/>
              </a:ext>
            </a:extLst>
          </p:cNvPr>
          <p:cNvSpPr txBox="1"/>
          <p:nvPr/>
        </p:nvSpPr>
        <p:spPr>
          <a:xfrm>
            <a:off x="8416085" y="635141"/>
            <a:ext cx="3740695" cy="6017032"/>
          </a:xfrm>
          <a:prstGeom prst="rect">
            <a:avLst/>
          </a:prstGeom>
          <a:solidFill>
            <a:srgbClr val="EDC2F2"/>
          </a:solidFill>
          <a:ln w="28575">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100" b="1" dirty="0" err="1">
                <a:ln w="0"/>
                <a:effectLst>
                  <a:outerShdw blurRad="38100" dist="19050" dir="2700000" algn="tl" rotWithShape="0">
                    <a:schemeClr val="dk1">
                      <a:alpha val="40000"/>
                    </a:schemeClr>
                  </a:outerShdw>
                </a:effectLst>
              </a:rPr>
              <a:t>Khanda</a:t>
            </a:r>
            <a:r>
              <a:rPr lang="en-GB" sz="1100" dirty="0">
                <a:ln w="0"/>
                <a:effectLst>
                  <a:outerShdw blurRad="38100" dist="19050" dir="2700000" algn="tl" rotWithShape="0">
                    <a:schemeClr val="dk1">
                      <a:alpha val="40000"/>
                    </a:schemeClr>
                  </a:outerShdw>
                </a:effectLst>
              </a:rPr>
              <a:t> - This is the symbol of the Sikh faith.</a:t>
            </a:r>
          </a:p>
          <a:p>
            <a:pPr algn="just"/>
            <a:endParaRPr lang="en-GB" sz="1100" dirty="0">
              <a:ln w="0"/>
              <a:effectLst>
                <a:outerShdw blurRad="38100" dist="19050" dir="2700000" algn="tl" rotWithShape="0">
                  <a:schemeClr val="dk1">
                    <a:alpha val="40000"/>
                  </a:schemeClr>
                </a:outerShdw>
              </a:effectLst>
            </a:endParaRPr>
          </a:p>
          <a:p>
            <a:pPr algn="just"/>
            <a:endParaRPr lang="en-GB" sz="1100" b="1" dirty="0">
              <a:ln w="0"/>
              <a:effectLst>
                <a:outerShdw blurRad="38100" dist="19050" dir="2700000" algn="tl" rotWithShape="0">
                  <a:schemeClr val="dk1">
                    <a:alpha val="40000"/>
                  </a:schemeClr>
                </a:outerShdw>
              </a:effectLst>
            </a:endParaRPr>
          </a:p>
          <a:p>
            <a:pPr algn="just"/>
            <a:r>
              <a:rPr lang="en-GB" sz="1100" b="1" dirty="0">
                <a:ln w="0"/>
                <a:effectLst>
                  <a:outerShdw blurRad="38100" dist="19050" dir="2700000" algn="tl" rotWithShape="0">
                    <a:schemeClr val="dk1">
                      <a:alpha val="40000"/>
                    </a:schemeClr>
                  </a:outerShdw>
                </a:effectLst>
              </a:rPr>
              <a:t>Guru </a:t>
            </a:r>
            <a:r>
              <a:rPr lang="en-GB" sz="1100" b="1" dirty="0" err="1">
                <a:ln w="0"/>
                <a:effectLst>
                  <a:outerShdw blurRad="38100" dist="19050" dir="2700000" algn="tl" rotWithShape="0">
                    <a:schemeClr val="dk1">
                      <a:alpha val="40000"/>
                    </a:schemeClr>
                  </a:outerShdw>
                </a:effectLst>
              </a:rPr>
              <a:t>Granth</a:t>
            </a:r>
            <a:r>
              <a:rPr lang="en-GB" sz="1100" b="1" dirty="0">
                <a:ln w="0"/>
                <a:effectLst>
                  <a:outerShdw blurRad="38100" dist="19050" dir="2700000" algn="tl" rotWithShape="0">
                    <a:schemeClr val="dk1">
                      <a:alpha val="40000"/>
                    </a:schemeClr>
                  </a:outerShdw>
                </a:effectLst>
              </a:rPr>
              <a:t> Sahib </a:t>
            </a:r>
            <a:r>
              <a:rPr lang="en-GB" sz="1100" dirty="0">
                <a:ln w="0"/>
                <a:effectLst>
                  <a:outerShdw blurRad="38100" dist="19050" dir="2700000" algn="tl" rotWithShape="0">
                    <a:schemeClr val="dk1">
                      <a:alpha val="40000"/>
                    </a:schemeClr>
                  </a:outerShdw>
                </a:effectLst>
              </a:rPr>
              <a:t>- The Guru </a:t>
            </a:r>
            <a:r>
              <a:rPr lang="en-GB" sz="1100" dirty="0" err="1">
                <a:ln w="0"/>
                <a:effectLst>
                  <a:outerShdw blurRad="38100" dist="19050" dir="2700000" algn="tl" rotWithShape="0">
                    <a:schemeClr val="dk1">
                      <a:alpha val="40000"/>
                    </a:schemeClr>
                  </a:outerShdw>
                </a:effectLst>
              </a:rPr>
              <a:t>Granth</a:t>
            </a:r>
            <a:r>
              <a:rPr lang="en-GB" sz="1100" dirty="0">
                <a:ln w="0"/>
                <a:effectLst>
                  <a:outerShdw blurRad="38100" dist="19050" dir="2700000" algn="tl" rotWithShape="0">
                    <a:schemeClr val="dk1">
                      <a:alpha val="40000"/>
                    </a:schemeClr>
                  </a:outerShdw>
                </a:effectLst>
              </a:rPr>
              <a:t> Sahib is the holy scripture for Sikhs and is regarded as the living Guru.</a:t>
            </a:r>
          </a:p>
          <a:p>
            <a:pPr algn="just"/>
            <a:endParaRPr lang="en-GB" sz="1100" dirty="0">
              <a:ln w="0"/>
              <a:effectLst>
                <a:outerShdw blurRad="38100" dist="19050" dir="2700000" algn="tl" rotWithShape="0">
                  <a:schemeClr val="dk1">
                    <a:alpha val="40000"/>
                  </a:schemeClr>
                </a:outerShdw>
              </a:effectLst>
              <a:cs typeface="Calibri"/>
            </a:endParaRPr>
          </a:p>
          <a:p>
            <a:pPr algn="just"/>
            <a:endParaRPr lang="en-US" sz="1100" dirty="0">
              <a:cs typeface="Calibri"/>
            </a:endParaRPr>
          </a:p>
          <a:p>
            <a:pPr algn="just"/>
            <a:endParaRPr lang="en-US" sz="1100" dirty="0">
              <a:ln w="0"/>
              <a:effectLst>
                <a:outerShdw blurRad="38100" dist="19050" dir="2700000" algn="tl" rotWithShape="0">
                  <a:schemeClr val="dk1">
                    <a:alpha val="40000"/>
                  </a:schemeClr>
                </a:outerShdw>
              </a:effectLst>
              <a:cs typeface="Calibri"/>
            </a:endParaRPr>
          </a:p>
          <a:p>
            <a:pPr algn="just"/>
            <a:r>
              <a:rPr lang="en-GB" sz="1100" b="1" dirty="0" err="1">
                <a:ln w="0"/>
                <a:effectLst>
                  <a:outerShdw blurRad="38100" dist="19050" dir="2700000" algn="tl" rotWithShape="0">
                    <a:schemeClr val="dk1">
                      <a:alpha val="40000"/>
                    </a:schemeClr>
                  </a:outerShdw>
                </a:effectLst>
              </a:rPr>
              <a:t>Gurdwara</a:t>
            </a:r>
            <a:r>
              <a:rPr lang="en-GB" sz="1100" dirty="0">
                <a:ln w="0"/>
                <a:effectLst>
                  <a:outerShdw blurRad="38100" dist="19050" dir="2700000" algn="tl" rotWithShape="0">
                    <a:schemeClr val="dk1">
                      <a:alpha val="40000"/>
                    </a:schemeClr>
                  </a:outerShdw>
                </a:effectLst>
              </a:rPr>
              <a:t> - A place of assembly and worship for Sikhs. People from all faiths are welcome.</a:t>
            </a:r>
          </a:p>
          <a:p>
            <a:pPr algn="just"/>
            <a:endParaRPr lang="en-GB" sz="1100" dirty="0">
              <a:ln w="0"/>
              <a:effectLst>
                <a:outerShdw blurRad="38100" dist="19050" dir="2700000" algn="tl" rotWithShape="0">
                  <a:schemeClr val="dk1">
                    <a:alpha val="40000"/>
                  </a:schemeClr>
                </a:outerShdw>
              </a:effectLst>
            </a:endParaRPr>
          </a:p>
          <a:p>
            <a:pPr algn="just"/>
            <a:endParaRPr lang="en-GB" sz="1100" dirty="0">
              <a:ln w="0"/>
              <a:effectLst>
                <a:outerShdw blurRad="38100" dist="19050" dir="2700000" algn="tl" rotWithShape="0">
                  <a:schemeClr val="dk1">
                    <a:alpha val="40000"/>
                  </a:schemeClr>
                </a:outerShdw>
              </a:effectLst>
            </a:endParaRPr>
          </a:p>
          <a:p>
            <a:pPr algn="just"/>
            <a:r>
              <a:rPr lang="en-GB" sz="1100" b="1" dirty="0" err="1">
                <a:ln w="0"/>
                <a:effectLst>
                  <a:outerShdw blurRad="38100" dist="19050" dir="2700000" algn="tl" rotWithShape="0">
                    <a:schemeClr val="dk1">
                      <a:alpha val="40000"/>
                    </a:schemeClr>
                  </a:outerShdw>
                </a:effectLst>
              </a:rPr>
              <a:t>Khalsa</a:t>
            </a:r>
            <a:r>
              <a:rPr lang="en-GB" sz="1100" b="1" dirty="0">
                <a:ln w="0"/>
                <a:effectLst>
                  <a:outerShdw blurRad="38100" dist="19050" dir="2700000" algn="tl" rotWithShape="0">
                    <a:schemeClr val="dk1">
                      <a:alpha val="40000"/>
                    </a:schemeClr>
                  </a:outerShdw>
                </a:effectLst>
              </a:rPr>
              <a:t> </a:t>
            </a:r>
            <a:r>
              <a:rPr lang="en-GB" sz="1100" dirty="0">
                <a:ln w="0"/>
                <a:effectLst>
                  <a:outerShdw blurRad="38100" dist="19050" dir="2700000" algn="tl" rotWithShape="0">
                    <a:schemeClr val="dk1">
                      <a:alpha val="40000"/>
                    </a:schemeClr>
                  </a:outerShdw>
                </a:effectLst>
              </a:rPr>
              <a:t>- To be pure, clear and free from. It formulates an initiation ceremony and rules of conduct for </a:t>
            </a:r>
            <a:r>
              <a:rPr lang="en-GB" sz="1100" dirty="0" err="1">
                <a:ln w="0"/>
                <a:effectLst>
                  <a:outerShdw blurRad="38100" dist="19050" dir="2700000" algn="tl" rotWithShape="0">
                    <a:schemeClr val="dk1">
                      <a:alpha val="40000"/>
                    </a:schemeClr>
                  </a:outerShdw>
                </a:effectLst>
              </a:rPr>
              <a:t>Khalsa</a:t>
            </a:r>
            <a:r>
              <a:rPr lang="en-GB" sz="1100" dirty="0">
                <a:ln w="0"/>
                <a:effectLst>
                  <a:outerShdw blurRad="38100" dist="19050" dir="2700000" algn="tl" rotWithShape="0">
                    <a:schemeClr val="dk1">
                      <a:alpha val="40000"/>
                    </a:schemeClr>
                  </a:outerShdw>
                </a:effectLst>
              </a:rPr>
              <a:t> warriors. Upon initiation, male </a:t>
            </a:r>
            <a:r>
              <a:rPr lang="en-GB" sz="1100" dirty="0" err="1">
                <a:ln w="0"/>
                <a:effectLst>
                  <a:outerShdw blurRad="38100" dist="19050" dir="2700000" algn="tl" rotWithShape="0">
                    <a:schemeClr val="dk1">
                      <a:alpha val="40000"/>
                    </a:schemeClr>
                  </a:outerShdw>
                </a:effectLst>
              </a:rPr>
              <a:t>Khalsa</a:t>
            </a:r>
            <a:r>
              <a:rPr lang="en-GB" sz="1100" dirty="0">
                <a:ln w="0"/>
                <a:effectLst>
                  <a:outerShdw blurRad="38100" dist="19050" dir="2700000" algn="tl" rotWithShape="0">
                    <a:schemeClr val="dk1">
                      <a:alpha val="40000"/>
                    </a:schemeClr>
                  </a:outerShdw>
                </a:effectLst>
              </a:rPr>
              <a:t> Sikhs are given the title Singh and females Kaur.</a:t>
            </a:r>
          </a:p>
          <a:p>
            <a:pPr algn="just"/>
            <a:endParaRPr lang="en-GB" sz="1100" dirty="0">
              <a:ln w="0"/>
              <a:effectLst>
                <a:outerShdw blurRad="38100" dist="19050" dir="2700000" algn="tl" rotWithShape="0">
                  <a:schemeClr val="dk1">
                    <a:alpha val="40000"/>
                  </a:schemeClr>
                </a:outerShdw>
              </a:effectLst>
            </a:endParaRPr>
          </a:p>
          <a:p>
            <a:pPr algn="just"/>
            <a:endParaRPr lang="en-GB" sz="1100" dirty="0">
              <a:ln w="0"/>
              <a:effectLst>
                <a:outerShdw blurRad="38100" dist="19050" dir="2700000" algn="tl" rotWithShape="0">
                  <a:schemeClr val="dk1">
                    <a:alpha val="40000"/>
                  </a:schemeClr>
                </a:outerShdw>
              </a:effectLst>
            </a:endParaRPr>
          </a:p>
          <a:p>
            <a:pPr algn="just"/>
            <a:endParaRPr lang="en-GB" sz="1100" dirty="0">
              <a:ln w="0"/>
              <a:effectLst>
                <a:outerShdw blurRad="38100" dist="19050" dir="2700000" algn="tl" rotWithShape="0">
                  <a:schemeClr val="dk1">
                    <a:alpha val="40000"/>
                  </a:schemeClr>
                </a:outerShdw>
              </a:effectLst>
            </a:endParaRPr>
          </a:p>
          <a:p>
            <a:pPr algn="just"/>
            <a:r>
              <a:rPr lang="en-GB" sz="1100" b="1" dirty="0">
                <a:ln w="0"/>
                <a:effectLst>
                  <a:outerShdw blurRad="38100" dist="19050" dir="2700000" algn="tl" rotWithShape="0">
                    <a:schemeClr val="dk1">
                      <a:alpha val="40000"/>
                    </a:schemeClr>
                  </a:outerShdw>
                </a:effectLst>
              </a:rPr>
              <a:t>The 5 K’s</a:t>
            </a:r>
          </a:p>
          <a:p>
            <a:pPr algn="just"/>
            <a:endParaRPr lang="en-GB" sz="1100" dirty="0">
              <a:ln w="0"/>
              <a:effectLst>
                <a:outerShdw blurRad="38100" dist="19050" dir="2700000" algn="tl" rotWithShape="0">
                  <a:schemeClr val="dk1">
                    <a:alpha val="40000"/>
                  </a:schemeClr>
                </a:outerShdw>
              </a:effectLst>
            </a:endParaRPr>
          </a:p>
          <a:p>
            <a:pPr algn="just"/>
            <a:r>
              <a:rPr lang="en-GB" sz="1100" b="1" dirty="0">
                <a:ln w="0"/>
                <a:effectLst>
                  <a:outerShdw blurRad="38100" dist="19050" dir="2700000" algn="tl" rotWithShape="0">
                    <a:schemeClr val="dk1">
                      <a:alpha val="40000"/>
                    </a:schemeClr>
                  </a:outerShdw>
                </a:effectLst>
              </a:rPr>
              <a:t>Kesh</a:t>
            </a:r>
            <a:r>
              <a:rPr lang="en-GB" sz="1100" dirty="0">
                <a:ln w="0"/>
                <a:effectLst>
                  <a:outerShdw blurRad="38100" dist="19050" dir="2700000" algn="tl" rotWithShape="0">
                    <a:schemeClr val="dk1">
                      <a:alpha val="40000"/>
                    </a:schemeClr>
                  </a:outerShdw>
                </a:effectLst>
              </a:rPr>
              <a:t>- </a:t>
            </a:r>
            <a:r>
              <a:rPr lang="en-GB" sz="1100" dirty="0"/>
              <a:t>Uncut long hair and beard in the case of men that shows a sign of spiritual devotion as well as a respect for the perfection of God’s creation.</a:t>
            </a:r>
          </a:p>
          <a:p>
            <a:pPr algn="just"/>
            <a:r>
              <a:rPr lang="en-GB" sz="1100" b="1" dirty="0" err="1"/>
              <a:t>Kangha</a:t>
            </a:r>
            <a:r>
              <a:rPr lang="en-GB" sz="1100" dirty="0"/>
              <a:t>- A small wooden comb used twice a day that is worn in the hair at all times and covered by a turban.</a:t>
            </a:r>
            <a:endParaRPr lang="en-GB" sz="1100" b="1" dirty="0"/>
          </a:p>
          <a:p>
            <a:pPr algn="just"/>
            <a:r>
              <a:rPr lang="en-GB" sz="1100" b="1" dirty="0"/>
              <a:t>Kara- </a:t>
            </a:r>
            <a:r>
              <a:rPr lang="en-GB" sz="1100" dirty="0"/>
              <a:t>An iron bracelet that is circular to symbolise that God is never ending</a:t>
            </a:r>
          </a:p>
          <a:p>
            <a:pPr algn="just"/>
            <a:r>
              <a:rPr lang="en-GB" sz="1100" b="1" dirty="0" err="1"/>
              <a:t>Kachera</a:t>
            </a:r>
            <a:r>
              <a:rPr lang="en-GB" sz="1100" b="1" dirty="0"/>
              <a:t>-</a:t>
            </a:r>
            <a:r>
              <a:rPr lang="en-GB" sz="1100" dirty="0"/>
              <a:t> A </a:t>
            </a:r>
            <a:r>
              <a:rPr lang="en-GB" sz="1100" dirty="0" err="1"/>
              <a:t>shalwar</a:t>
            </a:r>
            <a:r>
              <a:rPr lang="en-GB" sz="1100" dirty="0"/>
              <a:t>-undergarment with a tie knot worn by baptised Sikhs. They must not come below the knee and were originally made as part of a Sikh soldier's uniform.</a:t>
            </a:r>
          </a:p>
          <a:p>
            <a:pPr algn="just"/>
            <a:r>
              <a:rPr lang="en-GB" sz="1100" dirty="0"/>
              <a:t>Kirwan- A dagger or sword of any size and shape which symbolises a Sikh’s duty to come to the defence of others in peril. It should be worn at all times and is often covered in a sheath. The single cutting edge may be sharp or blunt.</a:t>
            </a:r>
          </a:p>
        </p:txBody>
      </p:sp>
      <p:sp>
        <p:nvSpPr>
          <p:cNvPr id="18" name="TextBox 17">
            <a:extLst>
              <a:ext uri="{FF2B5EF4-FFF2-40B4-BE49-F238E27FC236}">
                <a16:creationId xmlns:a16="http://schemas.microsoft.com/office/drawing/2014/main" id="{47A8EEFA-3843-4A24-962C-2D4182B8E6E3}"/>
              </a:ext>
            </a:extLst>
          </p:cNvPr>
          <p:cNvSpPr txBox="1"/>
          <p:nvPr/>
        </p:nvSpPr>
        <p:spPr>
          <a:xfrm>
            <a:off x="8672533" y="275112"/>
            <a:ext cx="39595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tx2"/>
                </a:solidFill>
              </a:rPr>
              <a:t>Key Vocabulary</a:t>
            </a:r>
            <a:endParaRPr lang="en-US" b="1" dirty="0">
              <a:solidFill>
                <a:schemeClr val="tx2"/>
              </a:solidFill>
              <a:cs typeface="Calibri"/>
            </a:endParaRPr>
          </a:p>
        </p:txBody>
      </p:sp>
      <p:sp>
        <p:nvSpPr>
          <p:cNvPr id="17" name="TextBox 16">
            <a:extLst>
              <a:ext uri="{FF2B5EF4-FFF2-40B4-BE49-F238E27FC236}">
                <a16:creationId xmlns:a16="http://schemas.microsoft.com/office/drawing/2014/main" id="{716A8061-B699-46A7-B6DB-CBFAF06B8657}"/>
              </a:ext>
            </a:extLst>
          </p:cNvPr>
          <p:cNvSpPr txBox="1"/>
          <p:nvPr/>
        </p:nvSpPr>
        <p:spPr>
          <a:xfrm>
            <a:off x="101849" y="5231708"/>
            <a:ext cx="5957458" cy="1446550"/>
          </a:xfrm>
          <a:prstGeom prst="rect">
            <a:avLst/>
          </a:prstGeom>
          <a:solidFill>
            <a:schemeClr val="accent2">
              <a:lumMod val="40000"/>
              <a:lumOff val="60000"/>
            </a:schemeClr>
          </a:solidFill>
          <a:ln w="28575">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sz="1100" dirty="0"/>
              <a:t>According to </a:t>
            </a:r>
            <a:r>
              <a:rPr lang="en-GB" sz="1100" b="1" dirty="0"/>
              <a:t>Sikhism</a:t>
            </a:r>
            <a:r>
              <a:rPr lang="en-GB" sz="1100" dirty="0"/>
              <a:t>, </a:t>
            </a:r>
            <a:r>
              <a:rPr lang="en-GB" sz="1100" b="1" dirty="0"/>
              <a:t>death</a:t>
            </a:r>
            <a:r>
              <a:rPr lang="en-GB" sz="1100" dirty="0"/>
              <a:t> is a natural process, it's only the physical body that dies, and the </a:t>
            </a:r>
            <a:r>
              <a:rPr lang="en-GB" sz="1100" b="1" dirty="0"/>
              <a:t>soul</a:t>
            </a:r>
            <a:r>
              <a:rPr lang="en-GB" sz="1100" dirty="0"/>
              <a:t> lives on through transmigration and reincarnation. For them, the purpose of </a:t>
            </a:r>
            <a:r>
              <a:rPr lang="en-GB" sz="1100" b="1" dirty="0"/>
              <a:t>life</a:t>
            </a:r>
            <a:r>
              <a:rPr lang="en-GB" sz="1100" dirty="0"/>
              <a:t> is to move closer to Waheguru, the </a:t>
            </a:r>
            <a:r>
              <a:rPr lang="en-GB" sz="1100" b="1" dirty="0"/>
              <a:t>Sikh</a:t>
            </a:r>
            <a:r>
              <a:rPr lang="en-GB" sz="1100" dirty="0"/>
              <a:t> name for God, and that </a:t>
            </a:r>
            <a:r>
              <a:rPr lang="en-GB" sz="1100" b="1" dirty="0"/>
              <a:t>death</a:t>
            </a:r>
            <a:r>
              <a:rPr lang="en-GB" sz="1100" dirty="0"/>
              <a:t> will help break the cycle of reincarnation.</a:t>
            </a:r>
          </a:p>
          <a:p>
            <a:pPr marL="342900" indent="-342900">
              <a:buAutoNum type="arabicPeriod"/>
            </a:pPr>
            <a:r>
              <a:rPr lang="en-GB" sz="1100" dirty="0"/>
              <a:t>Sikhism </a:t>
            </a:r>
            <a:r>
              <a:rPr lang="en-GB" sz="1100" b="1" dirty="0"/>
              <a:t>teaches that all beings, including animals and humans, have a soul, known as the </a:t>
            </a:r>
            <a:r>
              <a:rPr lang="en-GB" sz="1100" b="1" dirty="0" err="1"/>
              <a:t>atma</a:t>
            </a:r>
            <a:r>
              <a:rPr lang="en-GB" sz="1100" dirty="0"/>
              <a:t> and are part of the cycle of reincarnation. The </a:t>
            </a:r>
            <a:r>
              <a:rPr lang="en-GB" sz="1100" dirty="0" err="1"/>
              <a:t>atma</a:t>
            </a:r>
            <a:r>
              <a:rPr lang="en-GB" sz="1100" dirty="0"/>
              <a:t> is given to a being by Waheguru . It is also recognised as the divine spark , which is a part of Waheguru within them. ... The highest possible being on Earth is a human</a:t>
            </a:r>
            <a:endParaRPr lang="en-US" sz="1100" dirty="0">
              <a:ea typeface="+mn-lt"/>
              <a:cs typeface="+mn-lt"/>
            </a:endParaRPr>
          </a:p>
        </p:txBody>
      </p:sp>
      <p:sp>
        <p:nvSpPr>
          <p:cNvPr id="14" name="TextBox 13">
            <a:extLst>
              <a:ext uri="{FF2B5EF4-FFF2-40B4-BE49-F238E27FC236}">
                <a16:creationId xmlns:a16="http://schemas.microsoft.com/office/drawing/2014/main" id="{CE051536-9CA9-44A2-8230-1CBB2364EFFE}"/>
              </a:ext>
            </a:extLst>
          </p:cNvPr>
          <p:cNvSpPr txBox="1"/>
          <p:nvPr/>
        </p:nvSpPr>
        <p:spPr>
          <a:xfrm>
            <a:off x="6333344" y="373109"/>
            <a:ext cx="16128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tx2"/>
                </a:solidFill>
              </a:rPr>
              <a:t>Key Context</a:t>
            </a:r>
            <a:endParaRPr lang="en-US" b="1" dirty="0">
              <a:solidFill>
                <a:schemeClr val="tx2"/>
              </a:solidFill>
              <a:cs typeface="Calibri"/>
            </a:endParaRPr>
          </a:p>
        </p:txBody>
      </p:sp>
      <p:pic>
        <p:nvPicPr>
          <p:cNvPr id="21" name="Picture 20">
            <a:extLst>
              <a:ext uri="{FF2B5EF4-FFF2-40B4-BE49-F238E27FC236}">
                <a16:creationId xmlns:a16="http://schemas.microsoft.com/office/drawing/2014/main" id="{669C2E28-9679-5342-B6A0-92B55216D858}"/>
              </a:ext>
            </a:extLst>
          </p:cNvPr>
          <p:cNvPicPr>
            <a:picLocks noChangeAspect="1"/>
          </p:cNvPicPr>
          <p:nvPr/>
        </p:nvPicPr>
        <p:blipFill>
          <a:blip r:embed="rId3"/>
          <a:stretch>
            <a:fillRect/>
          </a:stretch>
        </p:blipFill>
        <p:spPr>
          <a:xfrm>
            <a:off x="11432644" y="694343"/>
            <a:ext cx="428574" cy="527146"/>
          </a:xfrm>
          <a:prstGeom prst="rect">
            <a:avLst/>
          </a:prstGeom>
        </p:spPr>
      </p:pic>
      <p:pic>
        <p:nvPicPr>
          <p:cNvPr id="22" name="Picture 21">
            <a:extLst>
              <a:ext uri="{FF2B5EF4-FFF2-40B4-BE49-F238E27FC236}">
                <a16:creationId xmlns:a16="http://schemas.microsoft.com/office/drawing/2014/main" id="{2FB53D05-1E91-E54C-B675-83A70734CB3D}"/>
              </a:ext>
            </a:extLst>
          </p:cNvPr>
          <p:cNvPicPr>
            <a:picLocks noChangeAspect="1"/>
          </p:cNvPicPr>
          <p:nvPr/>
        </p:nvPicPr>
        <p:blipFill>
          <a:blip r:embed="rId4"/>
          <a:stretch>
            <a:fillRect/>
          </a:stretch>
        </p:blipFill>
        <p:spPr>
          <a:xfrm>
            <a:off x="11370033" y="1518096"/>
            <a:ext cx="553796" cy="403342"/>
          </a:xfrm>
          <a:prstGeom prst="rect">
            <a:avLst/>
          </a:prstGeom>
        </p:spPr>
      </p:pic>
      <p:pic>
        <p:nvPicPr>
          <p:cNvPr id="23" name="Picture 22">
            <a:extLst>
              <a:ext uri="{FF2B5EF4-FFF2-40B4-BE49-F238E27FC236}">
                <a16:creationId xmlns:a16="http://schemas.microsoft.com/office/drawing/2014/main" id="{F4F09596-6DC2-D94B-AF22-20D91E8AE118}"/>
              </a:ext>
            </a:extLst>
          </p:cNvPr>
          <p:cNvPicPr>
            <a:picLocks noChangeAspect="1"/>
          </p:cNvPicPr>
          <p:nvPr/>
        </p:nvPicPr>
        <p:blipFill>
          <a:blip r:embed="rId5"/>
          <a:stretch>
            <a:fillRect/>
          </a:stretch>
        </p:blipFill>
        <p:spPr>
          <a:xfrm>
            <a:off x="11193816" y="2188115"/>
            <a:ext cx="477655" cy="477655"/>
          </a:xfrm>
          <a:prstGeom prst="rect">
            <a:avLst/>
          </a:prstGeom>
        </p:spPr>
      </p:pic>
      <p:pic>
        <p:nvPicPr>
          <p:cNvPr id="24" name="Picture 23">
            <a:extLst>
              <a:ext uri="{FF2B5EF4-FFF2-40B4-BE49-F238E27FC236}">
                <a16:creationId xmlns:a16="http://schemas.microsoft.com/office/drawing/2014/main" id="{D270040E-AB37-0E43-BB91-43F866C50A77}"/>
              </a:ext>
            </a:extLst>
          </p:cNvPr>
          <p:cNvPicPr>
            <a:picLocks noChangeAspect="1"/>
          </p:cNvPicPr>
          <p:nvPr/>
        </p:nvPicPr>
        <p:blipFill>
          <a:blip r:embed="rId6"/>
          <a:stretch>
            <a:fillRect/>
          </a:stretch>
        </p:blipFill>
        <p:spPr>
          <a:xfrm>
            <a:off x="11288333" y="3410104"/>
            <a:ext cx="477655" cy="499367"/>
          </a:xfrm>
          <a:prstGeom prst="rect">
            <a:avLst/>
          </a:prstGeom>
        </p:spPr>
      </p:pic>
      <p:sp>
        <p:nvSpPr>
          <p:cNvPr id="25" name="Rectangle 24">
            <a:extLst>
              <a:ext uri="{FF2B5EF4-FFF2-40B4-BE49-F238E27FC236}">
                <a16:creationId xmlns:a16="http://schemas.microsoft.com/office/drawing/2014/main" id="{7AF3ED80-D4EE-8040-9902-3EED3A2B473F}"/>
              </a:ext>
            </a:extLst>
          </p:cNvPr>
          <p:cNvSpPr/>
          <p:nvPr/>
        </p:nvSpPr>
        <p:spPr>
          <a:xfrm>
            <a:off x="207475" y="3322951"/>
            <a:ext cx="699822" cy="900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entury Gothic" panose="020B0502020202020204" pitchFamily="34" charset="0"/>
              </a:rPr>
              <a:t>Guru Nanak </a:t>
            </a:r>
          </a:p>
          <a:p>
            <a:pPr algn="ctr"/>
            <a:r>
              <a:rPr lang="en-GB" sz="1100" dirty="0">
                <a:solidFill>
                  <a:schemeClr val="tx1"/>
                </a:solidFill>
                <a:latin typeface="Century Gothic" panose="020B0502020202020204" pitchFamily="34" charset="0"/>
              </a:rPr>
              <a:t>Founded - 1539</a:t>
            </a:r>
          </a:p>
        </p:txBody>
      </p:sp>
      <p:sp>
        <p:nvSpPr>
          <p:cNvPr id="26" name="Rectangle 25">
            <a:extLst>
              <a:ext uri="{FF2B5EF4-FFF2-40B4-BE49-F238E27FC236}">
                <a16:creationId xmlns:a16="http://schemas.microsoft.com/office/drawing/2014/main" id="{93C77F4D-8E65-4641-AA3F-0AA708417B18}"/>
              </a:ext>
            </a:extLst>
          </p:cNvPr>
          <p:cNvSpPr/>
          <p:nvPr/>
        </p:nvSpPr>
        <p:spPr>
          <a:xfrm>
            <a:off x="907297" y="3319768"/>
            <a:ext cx="750720" cy="9003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entury Gothic" panose="020B0502020202020204" pitchFamily="34" charset="0"/>
              </a:rPr>
              <a:t>Guru Angad</a:t>
            </a:r>
          </a:p>
          <a:p>
            <a:pPr algn="ctr"/>
            <a:r>
              <a:rPr lang="en-GB" sz="1100" dirty="0">
                <a:solidFill>
                  <a:schemeClr val="tx1"/>
                </a:solidFill>
                <a:latin typeface="Century Gothic" panose="020B0502020202020204" pitchFamily="34" charset="0"/>
              </a:rPr>
              <a:t>1539-1552</a:t>
            </a:r>
          </a:p>
        </p:txBody>
      </p:sp>
      <p:sp>
        <p:nvSpPr>
          <p:cNvPr id="27" name="Rectangle 26">
            <a:extLst>
              <a:ext uri="{FF2B5EF4-FFF2-40B4-BE49-F238E27FC236}">
                <a16:creationId xmlns:a16="http://schemas.microsoft.com/office/drawing/2014/main" id="{47D7C6CE-100D-104A-BF09-73D8A8422BE3}"/>
              </a:ext>
            </a:extLst>
          </p:cNvPr>
          <p:cNvSpPr/>
          <p:nvPr/>
        </p:nvSpPr>
        <p:spPr>
          <a:xfrm>
            <a:off x="1671487" y="3323649"/>
            <a:ext cx="738559" cy="9003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entury Gothic" panose="020B0502020202020204" pitchFamily="34" charset="0"/>
              </a:rPr>
              <a:t>Guru Amar Das</a:t>
            </a:r>
          </a:p>
          <a:p>
            <a:pPr algn="ctr"/>
            <a:r>
              <a:rPr lang="en-GB" sz="1100" dirty="0">
                <a:solidFill>
                  <a:schemeClr val="tx1"/>
                </a:solidFill>
                <a:latin typeface="Century Gothic" panose="020B0502020202020204" pitchFamily="34" charset="0"/>
              </a:rPr>
              <a:t>1552-1574</a:t>
            </a:r>
          </a:p>
        </p:txBody>
      </p:sp>
      <p:sp>
        <p:nvSpPr>
          <p:cNvPr id="28" name="Rectangle 27">
            <a:extLst>
              <a:ext uri="{FF2B5EF4-FFF2-40B4-BE49-F238E27FC236}">
                <a16:creationId xmlns:a16="http://schemas.microsoft.com/office/drawing/2014/main" id="{D85CB525-0C46-5A46-BD93-F7F557982085}"/>
              </a:ext>
            </a:extLst>
          </p:cNvPr>
          <p:cNvSpPr/>
          <p:nvPr/>
        </p:nvSpPr>
        <p:spPr>
          <a:xfrm>
            <a:off x="2408556" y="3319768"/>
            <a:ext cx="779817" cy="9003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entury Gothic" panose="020B0502020202020204" pitchFamily="34" charset="0"/>
              </a:rPr>
              <a:t>Guru Ram Das</a:t>
            </a:r>
          </a:p>
          <a:p>
            <a:pPr algn="ctr"/>
            <a:r>
              <a:rPr lang="en-GB" sz="1100" dirty="0">
                <a:solidFill>
                  <a:schemeClr val="tx1"/>
                </a:solidFill>
                <a:latin typeface="Century Gothic" panose="020B0502020202020204" pitchFamily="34" charset="0"/>
              </a:rPr>
              <a:t>1574-1581</a:t>
            </a:r>
          </a:p>
        </p:txBody>
      </p:sp>
      <p:sp>
        <p:nvSpPr>
          <p:cNvPr id="29" name="Rectangle 28">
            <a:extLst>
              <a:ext uri="{FF2B5EF4-FFF2-40B4-BE49-F238E27FC236}">
                <a16:creationId xmlns:a16="http://schemas.microsoft.com/office/drawing/2014/main" id="{CD250FEC-B6BB-3A49-843C-B7408064D5DB}"/>
              </a:ext>
            </a:extLst>
          </p:cNvPr>
          <p:cNvSpPr/>
          <p:nvPr/>
        </p:nvSpPr>
        <p:spPr>
          <a:xfrm>
            <a:off x="3197076" y="3319768"/>
            <a:ext cx="829541" cy="9003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entury Gothic" panose="020B0502020202020204" pitchFamily="34" charset="0"/>
              </a:rPr>
              <a:t>Guru Arjan</a:t>
            </a:r>
          </a:p>
          <a:p>
            <a:pPr algn="ctr"/>
            <a:r>
              <a:rPr lang="en-GB" sz="1100" dirty="0">
                <a:solidFill>
                  <a:schemeClr val="tx1"/>
                </a:solidFill>
                <a:latin typeface="Century Gothic" panose="020B0502020202020204" pitchFamily="34" charset="0"/>
              </a:rPr>
              <a:t>1581-1606</a:t>
            </a:r>
          </a:p>
        </p:txBody>
      </p:sp>
      <p:sp>
        <p:nvSpPr>
          <p:cNvPr id="30" name="Rectangle 29">
            <a:extLst>
              <a:ext uri="{FF2B5EF4-FFF2-40B4-BE49-F238E27FC236}">
                <a16:creationId xmlns:a16="http://schemas.microsoft.com/office/drawing/2014/main" id="{FF355580-B94E-7743-A331-A5DDE23D6278}"/>
              </a:ext>
            </a:extLst>
          </p:cNvPr>
          <p:cNvSpPr/>
          <p:nvPr/>
        </p:nvSpPr>
        <p:spPr>
          <a:xfrm>
            <a:off x="4035320" y="3320604"/>
            <a:ext cx="751386" cy="8987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entury Gothic" panose="020B0502020202020204" pitchFamily="34" charset="0"/>
              </a:rPr>
              <a:t>Guru Har Gobind</a:t>
            </a:r>
          </a:p>
          <a:p>
            <a:pPr algn="ctr"/>
            <a:r>
              <a:rPr lang="en-GB" sz="1100" dirty="0">
                <a:solidFill>
                  <a:schemeClr val="tx1"/>
                </a:solidFill>
                <a:latin typeface="Century Gothic" panose="020B0502020202020204" pitchFamily="34" charset="0"/>
              </a:rPr>
              <a:t>1606-1644</a:t>
            </a:r>
          </a:p>
        </p:txBody>
      </p:sp>
      <p:sp>
        <p:nvSpPr>
          <p:cNvPr id="31" name="Rectangle 30">
            <a:extLst>
              <a:ext uri="{FF2B5EF4-FFF2-40B4-BE49-F238E27FC236}">
                <a16:creationId xmlns:a16="http://schemas.microsoft.com/office/drawing/2014/main" id="{E46C326D-60A6-1D4A-B10E-88F45CCA78C1}"/>
              </a:ext>
            </a:extLst>
          </p:cNvPr>
          <p:cNvSpPr/>
          <p:nvPr/>
        </p:nvSpPr>
        <p:spPr>
          <a:xfrm>
            <a:off x="4795409" y="3318931"/>
            <a:ext cx="725908" cy="9003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entury Gothic" panose="020B0502020202020204" pitchFamily="34" charset="0"/>
              </a:rPr>
              <a:t>Guru Har Rai</a:t>
            </a:r>
          </a:p>
          <a:p>
            <a:pPr algn="ctr"/>
            <a:r>
              <a:rPr lang="en-GB" sz="1100" dirty="0">
                <a:solidFill>
                  <a:schemeClr val="tx1"/>
                </a:solidFill>
                <a:latin typeface="Century Gothic" panose="020B0502020202020204" pitchFamily="34" charset="0"/>
              </a:rPr>
              <a:t>1644-1661</a:t>
            </a:r>
          </a:p>
        </p:txBody>
      </p:sp>
      <p:sp>
        <p:nvSpPr>
          <p:cNvPr id="32" name="Rectangle 31">
            <a:extLst>
              <a:ext uri="{FF2B5EF4-FFF2-40B4-BE49-F238E27FC236}">
                <a16:creationId xmlns:a16="http://schemas.microsoft.com/office/drawing/2014/main" id="{34C868BA-E79F-BE4D-93CC-8A9B5A1E05F9}"/>
              </a:ext>
            </a:extLst>
          </p:cNvPr>
          <p:cNvSpPr/>
          <p:nvPr/>
        </p:nvSpPr>
        <p:spPr>
          <a:xfrm>
            <a:off x="207475" y="4230818"/>
            <a:ext cx="731705" cy="9439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entury Gothic" panose="020B0502020202020204" pitchFamily="34" charset="0"/>
              </a:rPr>
              <a:t>Guru Har Krishan</a:t>
            </a:r>
          </a:p>
          <a:p>
            <a:pPr algn="ctr"/>
            <a:r>
              <a:rPr lang="en-GB" sz="1100" dirty="0">
                <a:solidFill>
                  <a:schemeClr val="tx1"/>
                </a:solidFill>
                <a:latin typeface="Century Gothic" panose="020B0502020202020204" pitchFamily="34" charset="0"/>
              </a:rPr>
              <a:t>1661-1664</a:t>
            </a:r>
          </a:p>
        </p:txBody>
      </p:sp>
      <p:sp>
        <p:nvSpPr>
          <p:cNvPr id="33" name="Rectangle 32">
            <a:extLst>
              <a:ext uri="{FF2B5EF4-FFF2-40B4-BE49-F238E27FC236}">
                <a16:creationId xmlns:a16="http://schemas.microsoft.com/office/drawing/2014/main" id="{971DB902-3559-204E-93E8-9C5E841119AB}"/>
              </a:ext>
            </a:extLst>
          </p:cNvPr>
          <p:cNvSpPr/>
          <p:nvPr/>
        </p:nvSpPr>
        <p:spPr>
          <a:xfrm>
            <a:off x="947190" y="4227920"/>
            <a:ext cx="735939" cy="9617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entury Gothic" panose="020B0502020202020204" pitchFamily="34" charset="0"/>
              </a:rPr>
              <a:t>Guru </a:t>
            </a:r>
            <a:r>
              <a:rPr lang="en-GB" sz="1100" dirty="0" err="1">
                <a:solidFill>
                  <a:schemeClr val="tx1"/>
                </a:solidFill>
                <a:latin typeface="Century Gothic" panose="020B0502020202020204" pitchFamily="34" charset="0"/>
              </a:rPr>
              <a:t>Tegh</a:t>
            </a:r>
            <a:r>
              <a:rPr lang="en-GB" sz="1100" dirty="0">
                <a:solidFill>
                  <a:schemeClr val="tx1"/>
                </a:solidFill>
                <a:latin typeface="Century Gothic" panose="020B0502020202020204" pitchFamily="34" charset="0"/>
              </a:rPr>
              <a:t> Bahadur</a:t>
            </a:r>
          </a:p>
          <a:p>
            <a:pPr algn="ctr"/>
            <a:r>
              <a:rPr lang="en-GB" sz="1100" dirty="0">
                <a:solidFill>
                  <a:schemeClr val="tx1"/>
                </a:solidFill>
                <a:latin typeface="Century Gothic" panose="020B0502020202020204" pitchFamily="34" charset="0"/>
              </a:rPr>
              <a:t>1665-1675</a:t>
            </a:r>
          </a:p>
        </p:txBody>
      </p:sp>
      <p:sp>
        <p:nvSpPr>
          <p:cNvPr id="34" name="Rectangle 33">
            <a:extLst>
              <a:ext uri="{FF2B5EF4-FFF2-40B4-BE49-F238E27FC236}">
                <a16:creationId xmlns:a16="http://schemas.microsoft.com/office/drawing/2014/main" id="{270D70E9-46F9-1042-95E8-E602FA546DC4}"/>
              </a:ext>
            </a:extLst>
          </p:cNvPr>
          <p:cNvSpPr/>
          <p:nvPr/>
        </p:nvSpPr>
        <p:spPr>
          <a:xfrm>
            <a:off x="1699899" y="4213018"/>
            <a:ext cx="799723" cy="9617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entury Gothic" panose="020B0502020202020204" pitchFamily="34" charset="0"/>
              </a:rPr>
              <a:t>Guru Gobind Singh</a:t>
            </a:r>
          </a:p>
          <a:p>
            <a:pPr algn="ctr"/>
            <a:r>
              <a:rPr lang="en-GB" sz="1100" dirty="0">
                <a:solidFill>
                  <a:schemeClr val="tx1"/>
                </a:solidFill>
                <a:latin typeface="Century Gothic" panose="020B0502020202020204" pitchFamily="34" charset="0"/>
              </a:rPr>
              <a:t>1675-1708</a:t>
            </a:r>
          </a:p>
        </p:txBody>
      </p:sp>
      <p:sp>
        <p:nvSpPr>
          <p:cNvPr id="35" name="Rectangle 34">
            <a:extLst>
              <a:ext uri="{FF2B5EF4-FFF2-40B4-BE49-F238E27FC236}">
                <a16:creationId xmlns:a16="http://schemas.microsoft.com/office/drawing/2014/main" id="{7FC3A5DF-E4A0-7548-9D53-568819A043DA}"/>
              </a:ext>
            </a:extLst>
          </p:cNvPr>
          <p:cNvSpPr/>
          <p:nvPr/>
        </p:nvSpPr>
        <p:spPr>
          <a:xfrm>
            <a:off x="2508325" y="4213018"/>
            <a:ext cx="816218" cy="9766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entury Gothic" panose="020B0502020202020204" pitchFamily="34" charset="0"/>
              </a:rPr>
              <a:t>Guru </a:t>
            </a:r>
            <a:r>
              <a:rPr lang="en-GB" sz="1100" dirty="0" err="1">
                <a:solidFill>
                  <a:schemeClr val="tx1"/>
                </a:solidFill>
                <a:latin typeface="Century Gothic" panose="020B0502020202020204" pitchFamily="34" charset="0"/>
              </a:rPr>
              <a:t>Granth</a:t>
            </a:r>
            <a:r>
              <a:rPr lang="en-GB" sz="1100" dirty="0">
                <a:solidFill>
                  <a:schemeClr val="tx1"/>
                </a:solidFill>
                <a:latin typeface="Century Gothic" panose="020B0502020202020204" pitchFamily="34" charset="0"/>
              </a:rPr>
              <a:t> Sahib</a:t>
            </a:r>
          </a:p>
          <a:p>
            <a:pPr algn="ctr"/>
            <a:r>
              <a:rPr lang="en-GB" sz="1100" dirty="0">
                <a:solidFill>
                  <a:schemeClr val="tx1"/>
                </a:solidFill>
                <a:latin typeface="Century Gothic" panose="020B0502020202020204" pitchFamily="34" charset="0"/>
              </a:rPr>
              <a:t>1708 - onwards</a:t>
            </a:r>
          </a:p>
        </p:txBody>
      </p:sp>
    </p:spTree>
    <p:extLst>
      <p:ext uri="{BB962C8B-B14F-4D97-AF65-F5344CB8AC3E}">
        <p14:creationId xmlns:p14="http://schemas.microsoft.com/office/powerpoint/2010/main" val="2289885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803</Words>
  <Application>Microsoft Office PowerPoint</Application>
  <PresentationFormat>Widescreen</PresentationFormat>
  <Paragraphs>72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 Patel (Staff - The Queen Elizabeth Academy)</dc:creator>
  <cp:lastModifiedBy>Nic Patel (Staff - The Queen Elizabeth Academy)</cp:lastModifiedBy>
  <cp:revision>1</cp:revision>
  <dcterms:created xsi:type="dcterms:W3CDTF">2025-07-08T10:30:43Z</dcterms:created>
  <dcterms:modified xsi:type="dcterms:W3CDTF">2025-07-08T10:31:12Z</dcterms:modified>
</cp:coreProperties>
</file>