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93462" autoAdjust="0"/>
  </p:normalViewPr>
  <p:slideViewPr>
    <p:cSldViewPr snapToGrid="0">
      <p:cViewPr varScale="1">
        <p:scale>
          <a:sx n="103" d="100"/>
          <a:sy n="103" d="100"/>
        </p:scale>
        <p:origin x="684"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AB678-7026-4306-82FE-7C75269F4279}" type="datetimeFigureOut">
              <a:rPr lang="en-GB" smtClean="0"/>
              <a:t>08/07/2025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99D91E-780A-40D3-823E-906BF268A5B7}" type="slidenum">
              <a:rPr lang="en-GB" smtClean="0"/>
              <a:t>‹#›</a:t>
            </a:fld>
            <a:endParaRPr lang="en-GB"/>
          </a:p>
        </p:txBody>
      </p:sp>
    </p:spTree>
    <p:extLst>
      <p:ext uri="{BB962C8B-B14F-4D97-AF65-F5344CB8AC3E}">
        <p14:creationId xmlns:p14="http://schemas.microsoft.com/office/powerpoint/2010/main" val="3253379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B94E931-8322-4D9D-931A-76A9854F3925}" type="slidenum">
              <a:rPr lang="en-US" smtClean="0"/>
              <a:t>1</a:t>
            </a:fld>
            <a:endParaRPr lang="en-US"/>
          </a:p>
        </p:txBody>
      </p:sp>
    </p:spTree>
    <p:extLst>
      <p:ext uri="{BB962C8B-B14F-4D97-AF65-F5344CB8AC3E}">
        <p14:creationId xmlns:p14="http://schemas.microsoft.com/office/powerpoint/2010/main" val="874914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79CF3-5324-4A8E-A620-0D4BE56007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432FF38-494D-4778-B2E1-AE13ACE148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BD2ADB-8D55-4F71-A2B7-F8F040472089}"/>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5" name="Footer Placeholder 4">
            <a:extLst>
              <a:ext uri="{FF2B5EF4-FFF2-40B4-BE49-F238E27FC236}">
                <a16:creationId xmlns:a16="http://schemas.microsoft.com/office/drawing/2014/main" id="{59664181-BB3F-4D12-88A5-D815F5F6DA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FE1B2E-834A-4EBC-8C16-FBF7B50139A0}"/>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458437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77C0F-0D33-4711-A304-79EC18A7839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6ADB83-AC4B-404C-8B41-FF1DBA862B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CC7AF4-328B-4EF1-847E-28FF7F563CEC}"/>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5" name="Footer Placeholder 4">
            <a:extLst>
              <a:ext uri="{FF2B5EF4-FFF2-40B4-BE49-F238E27FC236}">
                <a16:creationId xmlns:a16="http://schemas.microsoft.com/office/drawing/2014/main" id="{C2F1A47B-4F28-42E5-97BC-3508AD322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D763CB-DABE-4332-8C2C-99E01AE5AEEC}"/>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121846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5C5DBB-605D-48C8-BD40-087524AA17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A9326B-18ED-4E78-8FA6-FD04414A53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A177D7-0C8C-488F-A2CB-CABD310FBF02}"/>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5" name="Footer Placeholder 4">
            <a:extLst>
              <a:ext uri="{FF2B5EF4-FFF2-40B4-BE49-F238E27FC236}">
                <a16:creationId xmlns:a16="http://schemas.microsoft.com/office/drawing/2014/main" id="{5CF82F66-8520-4FE0-B17A-F17B8FD31D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DFB434-7054-47D1-A225-67E5D0685379}"/>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207908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50EC3-2701-4774-B58D-ACD64EDFE0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EB8E47-50BC-49BC-AA59-BC83AEF125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9C04C5-C017-4423-892B-B5F19C4A57DB}"/>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5" name="Footer Placeholder 4">
            <a:extLst>
              <a:ext uri="{FF2B5EF4-FFF2-40B4-BE49-F238E27FC236}">
                <a16:creationId xmlns:a16="http://schemas.microsoft.com/office/drawing/2014/main" id="{28575BC4-4DEA-4213-A2E4-A65329AD78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307EBF-AE03-4FDB-B986-CCD9AF9AC37C}"/>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1712354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791F-3D03-491D-BF2E-8384E7B2D7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FD9E193-54BC-4373-B787-F343E9A4EF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465A7A-8E45-444B-900E-71F854FD9C1D}"/>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5" name="Footer Placeholder 4">
            <a:extLst>
              <a:ext uri="{FF2B5EF4-FFF2-40B4-BE49-F238E27FC236}">
                <a16:creationId xmlns:a16="http://schemas.microsoft.com/office/drawing/2014/main" id="{25C142EE-D8EC-43AD-A6F0-1FBC58F46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E82546-3ADE-4859-9BC0-356173A9F0F0}"/>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208390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88340-D59E-49CE-9BA5-4C1A9C8766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A661DF-42A5-4E4D-86D6-CE44033604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23292B-5655-42F6-8E7B-4E37DBCA8CB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7296AA-9B63-40C9-8786-2D6BA2FF2B78}"/>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6" name="Footer Placeholder 5">
            <a:extLst>
              <a:ext uri="{FF2B5EF4-FFF2-40B4-BE49-F238E27FC236}">
                <a16:creationId xmlns:a16="http://schemas.microsoft.com/office/drawing/2014/main" id="{CCE502FC-DF24-4045-8A67-EBB409719E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9D05AC-09B2-442C-A545-2E68E2813D85}"/>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438082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468FE-AC44-4CC3-8BB6-62596EC3444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10A03F-BDA0-4694-9A0C-7F46F0EE63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718BC2-F4F4-4DE5-8601-A58D2CCF980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944435F-0503-4730-8132-486AE1F9EE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A9E447-1E48-42D7-815A-4E088CB308E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DCF339-E2E5-4872-A028-C6422EEB6B28}"/>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8" name="Footer Placeholder 7">
            <a:extLst>
              <a:ext uri="{FF2B5EF4-FFF2-40B4-BE49-F238E27FC236}">
                <a16:creationId xmlns:a16="http://schemas.microsoft.com/office/drawing/2014/main" id="{C7FF5F0D-3440-4A02-8CB1-1629D529954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BC191C-7F17-446C-9970-13EF5BEE14DE}"/>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140627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FF26C-ECB6-46C9-B883-FAB6443E7B2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9AB599-8582-4869-8762-D4C9EB1DE156}"/>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4" name="Footer Placeholder 3">
            <a:extLst>
              <a:ext uri="{FF2B5EF4-FFF2-40B4-BE49-F238E27FC236}">
                <a16:creationId xmlns:a16="http://schemas.microsoft.com/office/drawing/2014/main" id="{BC8C4E35-0391-4D43-A2E0-FE707E1E9F3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8AB3E84-B432-4731-B532-A8CE56364157}"/>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4160687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6C3741-CB4A-4F84-9D9E-0ED09257D5EC}"/>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3" name="Footer Placeholder 2">
            <a:extLst>
              <a:ext uri="{FF2B5EF4-FFF2-40B4-BE49-F238E27FC236}">
                <a16:creationId xmlns:a16="http://schemas.microsoft.com/office/drawing/2014/main" id="{958866A8-F168-4E1C-8700-EA8D29DAF4F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76E65B0-158E-4363-959D-0192CCC3170F}"/>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3112064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CBE8D-BFFC-4812-A43C-4A59D18D8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91804FC-6003-4070-BD5D-F052646C72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CB9B7E-08F8-4A71-9CA2-B6FE8C134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38E0C9A-BA20-4B78-AC9B-12C5B70C6367}"/>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6" name="Footer Placeholder 5">
            <a:extLst>
              <a:ext uri="{FF2B5EF4-FFF2-40B4-BE49-F238E27FC236}">
                <a16:creationId xmlns:a16="http://schemas.microsoft.com/office/drawing/2014/main" id="{791255D7-E9FB-4C69-87BC-AC0984C17F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C40787-5D50-4E6D-A738-53B5C4DB76D7}"/>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1583150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7ECA4-1819-4592-B0C6-096482D39D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A80263-594C-4503-B3EF-C3C49CF061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5574D9E-F69B-4784-A92E-2E0992171B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B77A75-13AE-4C3A-B98D-999C04BF7CFF}"/>
              </a:ext>
            </a:extLst>
          </p:cNvPr>
          <p:cNvSpPr>
            <a:spLocks noGrp="1"/>
          </p:cNvSpPr>
          <p:nvPr>
            <p:ph type="dt" sz="half" idx="10"/>
          </p:nvPr>
        </p:nvSpPr>
        <p:spPr/>
        <p:txBody>
          <a:bodyPr/>
          <a:lstStyle/>
          <a:p>
            <a:fld id="{83298ED6-A987-4362-965B-252F80E046AE}" type="datetimeFigureOut">
              <a:rPr lang="en-GB" smtClean="0"/>
              <a:t>08/07/2025</a:t>
            </a:fld>
            <a:endParaRPr lang="en-GB"/>
          </a:p>
        </p:txBody>
      </p:sp>
      <p:sp>
        <p:nvSpPr>
          <p:cNvPr id="6" name="Footer Placeholder 5">
            <a:extLst>
              <a:ext uri="{FF2B5EF4-FFF2-40B4-BE49-F238E27FC236}">
                <a16:creationId xmlns:a16="http://schemas.microsoft.com/office/drawing/2014/main" id="{CC1171EE-98A0-4362-9D93-CC60EFDFA8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05AE3E-ECBF-4377-977F-F057B1248991}"/>
              </a:ext>
            </a:extLst>
          </p:cNvPr>
          <p:cNvSpPr>
            <a:spLocks noGrp="1"/>
          </p:cNvSpPr>
          <p:nvPr>
            <p:ph type="sldNum" sz="quarter" idx="12"/>
          </p:nvPr>
        </p:nvSpPr>
        <p:spPr/>
        <p:txBody>
          <a:bodyPr/>
          <a:lstStyle/>
          <a:p>
            <a:fld id="{B0C920B0-0B61-4270-8485-EFE5B2092014}" type="slidenum">
              <a:rPr lang="en-GB" smtClean="0"/>
              <a:t>‹#›</a:t>
            </a:fld>
            <a:endParaRPr lang="en-GB"/>
          </a:p>
        </p:txBody>
      </p:sp>
    </p:spTree>
    <p:extLst>
      <p:ext uri="{BB962C8B-B14F-4D97-AF65-F5344CB8AC3E}">
        <p14:creationId xmlns:p14="http://schemas.microsoft.com/office/powerpoint/2010/main" val="22130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79E181-D323-44C9-8336-AEC4A2231F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2C14E3-06F5-42E1-BBC1-4E139FFB44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C64D5-3962-4079-AD52-37B99FBDB4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98ED6-A987-4362-965B-252F80E046AE}" type="datetimeFigureOut">
              <a:rPr lang="en-GB" smtClean="0"/>
              <a:t>08/07/2025</a:t>
            </a:fld>
            <a:endParaRPr lang="en-GB"/>
          </a:p>
        </p:txBody>
      </p:sp>
      <p:sp>
        <p:nvSpPr>
          <p:cNvPr id="5" name="Footer Placeholder 4">
            <a:extLst>
              <a:ext uri="{FF2B5EF4-FFF2-40B4-BE49-F238E27FC236}">
                <a16:creationId xmlns:a16="http://schemas.microsoft.com/office/drawing/2014/main" id="{0E07B865-A154-4F76-8ECC-503F735B3C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AC3B75D-4769-4F7D-B811-1D6896C475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920B0-0B61-4270-8485-EFE5B2092014}" type="slidenum">
              <a:rPr lang="en-GB" smtClean="0"/>
              <a:t>‹#›</a:t>
            </a:fld>
            <a:endParaRPr lang="en-GB"/>
          </a:p>
        </p:txBody>
      </p:sp>
    </p:spTree>
    <p:extLst>
      <p:ext uri="{BB962C8B-B14F-4D97-AF65-F5344CB8AC3E}">
        <p14:creationId xmlns:p14="http://schemas.microsoft.com/office/powerpoint/2010/main" val="668216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n.wikipedia.org/wiki/Din_(Arabic)#cite_note-EI2-1" TargetMode="External"/><Relationship Id="rId13" Type="http://schemas.openxmlformats.org/officeDocument/2006/relationships/hyperlink" Target="https://www.google.com/search?sa=X&amp;sca_esv=453f36eb1da0db3c&amp;biw=1024&amp;bih=641&amp;q=superhuman&amp;si=ACC90nyOnVY18Aw7zUtkWPYo5mTn6W3hgNmH2vHw4D76txG0LBwgC3qD_l_kW6E-ZpCqyvr0Zx1EUcnHUc0vjIn_L0XBcaEGg663j3t9uDgZxJoFqECbMJs%3D&amp;expnd=1&amp;ved=2ahUKEwibx5z4ouqGAxUwQkEAHeUKCscQyecJegQIMBAO" TargetMode="External"/><Relationship Id="rId18" Type="http://schemas.openxmlformats.org/officeDocument/2006/relationships/image" Target="../media/image3.jfif"/><Relationship Id="rId3" Type="http://schemas.openxmlformats.org/officeDocument/2006/relationships/image" Target="../media/image1.png"/><Relationship Id="rId7" Type="http://schemas.openxmlformats.org/officeDocument/2006/relationships/hyperlink" Target="https://www.google.com/search?sca_esv=453f36eb1da0db3c&amp;q=mistaken&amp;si=ACC90nwZKElgOcNXBU934ENhMNgq66T8LPk9Zc2Jf-JqnmyI9cRJrN-uLdUYZcrvTUA7_jzQYn3nOcQWaS0CiO_jL1aGCz-Y-F3NlNX9q7S-kF775bpc0iQ%3D&amp;expnd=1&amp;sa=X&amp;ved=2ahUKEwjRmKOUouqGAxVsQ0EAHQyoAWIQyecJegQIJxAs" TargetMode="External"/><Relationship Id="rId12" Type="http://schemas.openxmlformats.org/officeDocument/2006/relationships/hyperlink" Target="https://www.google.com/search?sca_esv=453f36eb1da0db3c&amp;q=coexist&amp;si=ACC90nypsxZVz3WGK63NbnSPlfCBOYtUOsvUlnELC3_OGKjn2Hqf5B1SKd6VJaHM2rsZwYQlWJrrSrlCaVhi_jr_Gm53lkLTyg%3D%3D&amp;expnd=1&amp;sa=X&amp;ved=2ahUKEwj6opXuouqGAxVvTkEAHYy1B9AQyecJegQIJxAO" TargetMode="External"/><Relationship Id="rId17" Type="http://schemas.openxmlformats.org/officeDocument/2006/relationships/image" Target="../media/image2.jfif"/><Relationship Id="rId2" Type="http://schemas.openxmlformats.org/officeDocument/2006/relationships/notesSlide" Target="../notesSlides/notesSlide1.xml"/><Relationship Id="rId16" Type="http://schemas.openxmlformats.org/officeDocument/2006/relationships/hyperlink" Target="https://www.google.com/search?sca_esv=453f36eb1da0db3c&amp;biw=1024&amp;bih=641&amp;q=secular&amp;si=ACC90nypsxZVz3WGK63NbnSPlfCBKatTwa5SBzweAuCUlYCEWvq2ysAzdNvuRln96AfmmBePTFbRZlSwxGMuKswlNNbbeGSAQg%3D%3D&amp;expnd=1&amp;sa=X&amp;ved=2ahUKEwix6e6ro-qGAxX6SEEAHUdJACMQyecJegQIEBAP" TargetMode="External"/><Relationship Id="rId1" Type="http://schemas.openxmlformats.org/officeDocument/2006/relationships/slideLayout" Target="../slideLayouts/slideLayout2.xml"/><Relationship Id="rId6" Type="http://schemas.openxmlformats.org/officeDocument/2006/relationships/hyperlink" Target="https://www.google.com/search?sca_esv=453f36eb1da0db3c&amp;q=exploiting&amp;si=ACC90nyOnVY18Aw7zUtkWPYo5mTnfBkruydZ_tVNWfVzjkn3WdzmtdHeZrdDlEUbMNos37j_zPWQc982Hfg3nhcIFY55MgjN7YXUwGlM3Gq7jMuI-Pn7Em8%3D&amp;expnd=1&amp;sa=X&amp;ved=2ahUKEwj4hpX8oeqGAxXtVkEAHXjcD9oQyecJegQIFhAQ" TargetMode="External"/><Relationship Id="rId11" Type="http://schemas.openxmlformats.org/officeDocument/2006/relationships/hyperlink" Target="https://www.google.com/search?sca_esv=453f36eb1da0db3c&amp;q=cosmic&amp;si=ACC90nwzNcbSj6HKgPz_Y9fzn5jcgvF-mYghrFzamtCuaef5oaiEoKshoDfunrYe3eef5gSkHl_LRnnOPIHqOd20F3n1rFL-hA%3D%3D&amp;expnd=1&amp;sa=X&amp;ved=2ahUKEwj-wv_fouqGAxXTUEEAHVoLCkcQyecJegQIJxAO" TargetMode="External"/><Relationship Id="rId5" Type="http://schemas.openxmlformats.org/officeDocument/2006/relationships/hyperlink" Target="https://www.google.com/search?sca_esv=453f36eb1da0db3c&amp;q=settlers&amp;si=ACC90nwZKElgOcNXBU934ENhMNgq3FAkz0cxjT504xT6hn66GBkZI1wy69fLZdS5hTGZTolJNUA4YuejNN9nZl9OaFaZqHMDnuFq9opuN54XNCDZ3wCneCM%3D&amp;expnd=1&amp;sa=X&amp;ved=2ahUKEwj4hpX8oeqGAxXtVkEAHXjcD9oQyecJegQIFhAP" TargetMode="External"/><Relationship Id="rId15" Type="http://schemas.openxmlformats.org/officeDocument/2006/relationships/hyperlink" Target="https://www.google.com/search?sca_esv=453f36eb1da0db3c&amp;biw=1024&amp;bih=641&amp;q=converting&amp;si=ACC90nyOnVY18Aw7zUtkWPYo5mTnAZtoBAKiXeM_0gYZPkj6OktgsQ1q1bTvBpeg6YgBhD5x_X64EvqItmbtkhZ1PH1dXzy78BnYELR0NZ_de6o3J8GnnVY%3D&amp;expnd=1&amp;sa=X&amp;ved=2ahUKEwix6e6ro-qGAxX6SEEAHUdJACMQyecJegQIEBAO" TargetMode="External"/><Relationship Id="rId10" Type="http://schemas.openxmlformats.org/officeDocument/2006/relationships/hyperlink" Target="https://en.wikipedia.org/wiki/Arab_Christians" TargetMode="External"/><Relationship Id="rId4" Type="http://schemas.openxmlformats.org/officeDocument/2006/relationships/hyperlink" Target="https://www.google.com/search?sca_esv=453f36eb1da0db3c&amp;q=occupying&amp;si=ACC90nytWkp8tIhRuqKAL6XWXX-NlINFYNPbqoKsW5xuz8ZgXFarpWkJdK54HBSke7ov0asLk1P1Od0a3K5NK_eRlAdf44aFlu1RMbGhsobi0S5lujGrOTI%3D&amp;expnd=1&amp;sa=X&amp;ved=2ahUKEwj4hpX8oeqGAxXtVkEAHXjcD9oQyecJegQIFhAO" TargetMode="External"/><Relationship Id="rId9" Type="http://schemas.openxmlformats.org/officeDocument/2006/relationships/hyperlink" Target="https://en.wikipedia.org/wiki/Muslims" TargetMode="External"/><Relationship Id="rId14" Type="http://schemas.openxmlformats.org/officeDocument/2006/relationships/hyperlink" Target="https://www.google.com/search?sca_esv=453f36eb1da0db3c&amp;biw=1024&amp;bih=641&amp;q=solemn&amp;si=ACC90nwzNcbSj6HKgPz_Y9fzn5jcBWuYU5uNa9h6xz4qd2UO7nGVZpOgeLdEZXkMpqGtLOyXo5QCSuUoy9p5QuJtZeLqjr6Okw%3D%3D&amp;expnd=1&amp;sa=X&amp;ved=2ahUKEwi038-ho-qGAxU9SkEAHdqdARIQyecJegQIPRA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156C1-9C8D-4C0C-B472-1335ABDA7C54}"/>
              </a:ext>
            </a:extLst>
          </p:cNvPr>
          <p:cNvSpPr txBox="1"/>
          <p:nvPr/>
        </p:nvSpPr>
        <p:spPr>
          <a:xfrm>
            <a:off x="274266" y="-88556"/>
            <a:ext cx="110140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solidFill>
                  <a:schemeClr val="tx2"/>
                </a:solidFill>
              </a:rPr>
              <a:t>Religious Education                Year 7       </a:t>
            </a:r>
            <a:r>
              <a:rPr lang="en-US" sz="3600" b="1" i="1" dirty="0">
                <a:solidFill>
                  <a:schemeClr val="tx2"/>
                </a:solidFill>
              </a:rPr>
              <a:t>What is Religion?    </a:t>
            </a:r>
            <a:endParaRPr lang="en-US" sz="3600" b="1" i="1" dirty="0">
              <a:solidFill>
                <a:schemeClr val="tx2"/>
              </a:solidFill>
              <a:cs typeface="Calibri"/>
            </a:endParaRPr>
          </a:p>
        </p:txBody>
      </p:sp>
      <p:sp>
        <p:nvSpPr>
          <p:cNvPr id="7" name="TextBox 6">
            <a:extLst>
              <a:ext uri="{FF2B5EF4-FFF2-40B4-BE49-F238E27FC236}">
                <a16:creationId xmlns:a16="http://schemas.microsoft.com/office/drawing/2014/main" id="{29BAB5F7-AE30-440C-A209-600CC56EBEAE}"/>
              </a:ext>
            </a:extLst>
          </p:cNvPr>
          <p:cNvSpPr txBox="1"/>
          <p:nvPr/>
        </p:nvSpPr>
        <p:spPr>
          <a:xfrm>
            <a:off x="1072058" y="375051"/>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Knowledge</a:t>
            </a:r>
            <a:endParaRPr lang="en-US" sz="2800" b="1" dirty="0">
              <a:solidFill>
                <a:schemeClr val="tx2"/>
              </a:solidFill>
              <a:cs typeface="Calibri"/>
            </a:endParaRPr>
          </a:p>
        </p:txBody>
      </p:sp>
      <p:sp>
        <p:nvSpPr>
          <p:cNvPr id="8" name="TextBox 7">
            <a:extLst>
              <a:ext uri="{FF2B5EF4-FFF2-40B4-BE49-F238E27FC236}">
                <a16:creationId xmlns:a16="http://schemas.microsoft.com/office/drawing/2014/main" id="{01B08B57-F86A-4220-B899-011B7DC6955D}"/>
              </a:ext>
            </a:extLst>
          </p:cNvPr>
          <p:cNvSpPr txBox="1"/>
          <p:nvPr/>
        </p:nvSpPr>
        <p:spPr>
          <a:xfrm>
            <a:off x="198581" y="658695"/>
            <a:ext cx="5981952" cy="2631490"/>
          </a:xfrm>
          <a:prstGeom prst="rect">
            <a:avLst/>
          </a:prstGeom>
          <a:solidFill>
            <a:schemeClr val="accent4">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t>What is religion? </a:t>
            </a:r>
          </a:p>
          <a:p>
            <a:r>
              <a:rPr lang="en-GB" sz="1100" dirty="0"/>
              <a:t>Religion is hard to define because it looks different in different places and to different people. Not all religions are the same or practiced in the same way. The word religion comes from an old Latin word, but not everyone uses that word to describe their beliefs. People in different parts of the world may think about religion in very different ways. Sometimes, people try to explain all religions using ideas from the Western world (like Europe or America), but that doesn’t always work. This can make religion seem simpler than it really is. In truth, religion is messy and complicated. People and communities might follow a religion, but they don’t always do it in the same way. One person might pray a lot, another might focus on helping others, and someone else might just feel connected to their faith in quiet </a:t>
            </a:r>
            <a:r>
              <a:rPr lang="en-GB" sz="1100" dirty="0" err="1"/>
              <a:t>ways.Religion</a:t>
            </a:r>
            <a:r>
              <a:rPr lang="en-GB" sz="1100" dirty="0"/>
              <a:t> can be about many things—like believing in a god or gods, doing special rituals, trying to be a good person, having deep feelings, or being part of a group. Everyone shows their religion in their own </a:t>
            </a:r>
            <a:r>
              <a:rPr lang="en-GB" sz="1100" dirty="0" err="1"/>
              <a:t>way.A</a:t>
            </a:r>
            <a:r>
              <a:rPr lang="en-GB" sz="1100" dirty="0"/>
              <a:t> long time ago, during something called the Reformation, some Christians wanted to make their religion simpler. They wanted people to focus more on reading the Bible and having a personal relationship with God, instead of doing a lot of fancy rituals. But even today, many Christians still use rituals to help them feel closer to God.</a:t>
            </a:r>
          </a:p>
        </p:txBody>
      </p:sp>
      <p:sp>
        <p:nvSpPr>
          <p:cNvPr id="9" name="TextBox 8">
            <a:extLst>
              <a:ext uri="{FF2B5EF4-FFF2-40B4-BE49-F238E27FC236}">
                <a16:creationId xmlns:a16="http://schemas.microsoft.com/office/drawing/2014/main" id="{61FCAFED-04C9-4FA9-AFFF-E32FF8FFD2D2}"/>
              </a:ext>
            </a:extLst>
          </p:cNvPr>
          <p:cNvSpPr txBox="1"/>
          <p:nvPr/>
        </p:nvSpPr>
        <p:spPr>
          <a:xfrm>
            <a:off x="6722738" y="6004959"/>
            <a:ext cx="1720562" cy="461665"/>
          </a:xfrm>
          <a:prstGeom prst="rect">
            <a:avLst/>
          </a:prstGeom>
          <a:solidFill>
            <a:schemeClr val="accent1">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cs typeface="Calibri"/>
              </a:rPr>
              <a:t>Human and Social Sciences </a:t>
            </a:r>
          </a:p>
        </p:txBody>
      </p:sp>
      <p:sp>
        <p:nvSpPr>
          <p:cNvPr id="12" name="TextBox 11">
            <a:extLst>
              <a:ext uri="{FF2B5EF4-FFF2-40B4-BE49-F238E27FC236}">
                <a16:creationId xmlns:a16="http://schemas.microsoft.com/office/drawing/2014/main" id="{2EC2D2D5-78D3-4413-A060-390EADF293F7}"/>
              </a:ext>
            </a:extLst>
          </p:cNvPr>
          <p:cNvSpPr txBox="1"/>
          <p:nvPr/>
        </p:nvSpPr>
        <p:spPr>
          <a:xfrm>
            <a:off x="6180532" y="659828"/>
            <a:ext cx="2262767" cy="3231654"/>
          </a:xfrm>
          <a:prstGeom prst="rect">
            <a:avLst/>
          </a:prstGeom>
          <a:solidFill>
            <a:schemeClr val="accent6">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eaLnBrk="0" fontAlgn="base" hangingPunct="0">
              <a:spcBef>
                <a:spcPct val="0"/>
              </a:spcBef>
              <a:spcAft>
                <a:spcPct val="0"/>
              </a:spcAft>
            </a:pPr>
            <a:r>
              <a:rPr lang="en-GB" sz="1200" dirty="0"/>
              <a:t>To know that religion is hard to define and that all religions do not look the same nor are expressed in the same way (for example, decolonising Dharmic traditions before study). To know individuals and communities might identify with organised worldviews such as religious traditions, but their lived experience may be incredibly diverse.</a:t>
            </a:r>
          </a:p>
          <a:p>
            <a:pPr lvl="0" eaLnBrk="0" fontAlgn="base" hangingPunct="0">
              <a:spcBef>
                <a:spcPct val="0"/>
              </a:spcBef>
              <a:spcAft>
                <a:spcPct val="0"/>
              </a:spcAft>
            </a:pPr>
            <a:r>
              <a:rPr lang="en-GB" sz="1200" dirty="0"/>
              <a:t>You will develop knowledge and understanding that in practice, religion and worldviews are hard to define and look different to all people. </a:t>
            </a:r>
            <a:endParaRPr lang="en-US" altLang="en-US" sz="1200" dirty="0">
              <a:latin typeface="Arial" panose="020B0604020202020204" pitchFamily="34" charset="0"/>
            </a:endParaRPr>
          </a:p>
        </p:txBody>
      </p:sp>
      <p:pic>
        <p:nvPicPr>
          <p:cNvPr id="3" name="Picture 2" descr="Logo, icon&#10;&#10;Description automatically generated">
            <a:extLst>
              <a:ext uri="{FF2B5EF4-FFF2-40B4-BE49-F238E27FC236}">
                <a16:creationId xmlns:a16="http://schemas.microsoft.com/office/drawing/2014/main" id="{5ED2B598-4FB0-407E-87CD-43C7D13D3EEA}"/>
              </a:ext>
            </a:extLst>
          </p:cNvPr>
          <p:cNvPicPr>
            <a:picLocks noChangeAspect="1"/>
          </p:cNvPicPr>
          <p:nvPr/>
        </p:nvPicPr>
        <p:blipFill>
          <a:blip r:embed="rId3"/>
          <a:stretch>
            <a:fillRect/>
          </a:stretch>
        </p:blipFill>
        <p:spPr>
          <a:xfrm>
            <a:off x="4291" y="-1073"/>
            <a:ext cx="652572" cy="652572"/>
          </a:xfrm>
          <a:prstGeom prst="rect">
            <a:avLst/>
          </a:prstGeom>
        </p:spPr>
      </p:pic>
      <p:pic>
        <p:nvPicPr>
          <p:cNvPr id="15" name="Picture 14" descr="Logo, icon&#10;&#10;Description automatically generated">
            <a:extLst>
              <a:ext uri="{FF2B5EF4-FFF2-40B4-BE49-F238E27FC236}">
                <a16:creationId xmlns:a16="http://schemas.microsoft.com/office/drawing/2014/main" id="{75C54AE2-8338-4DC1-AEBD-7721DCC1395B}"/>
              </a:ext>
            </a:extLst>
          </p:cNvPr>
          <p:cNvPicPr>
            <a:picLocks noChangeAspect="1"/>
          </p:cNvPicPr>
          <p:nvPr/>
        </p:nvPicPr>
        <p:blipFill>
          <a:blip r:embed="rId3"/>
          <a:stretch>
            <a:fillRect/>
          </a:stretch>
        </p:blipFill>
        <p:spPr>
          <a:xfrm>
            <a:off x="11534932" y="-1074"/>
            <a:ext cx="652572" cy="652572"/>
          </a:xfrm>
          <a:prstGeom prst="rect">
            <a:avLst/>
          </a:prstGeom>
        </p:spPr>
      </p:pic>
      <p:sp>
        <p:nvSpPr>
          <p:cNvPr id="18" name="TextBox 17">
            <a:extLst>
              <a:ext uri="{FF2B5EF4-FFF2-40B4-BE49-F238E27FC236}">
                <a16:creationId xmlns:a16="http://schemas.microsoft.com/office/drawing/2014/main" id="{47A8EEFA-3843-4A24-962C-2D4182B8E6E3}"/>
              </a:ext>
            </a:extLst>
          </p:cNvPr>
          <p:cNvSpPr txBox="1"/>
          <p:nvPr/>
        </p:nvSpPr>
        <p:spPr>
          <a:xfrm>
            <a:off x="8196518" y="375048"/>
            <a:ext cx="39595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Vocabulary</a:t>
            </a:r>
            <a:endParaRPr lang="en-US" b="1" dirty="0">
              <a:solidFill>
                <a:schemeClr val="tx2"/>
              </a:solidFill>
              <a:cs typeface="Calibri"/>
            </a:endParaRPr>
          </a:p>
        </p:txBody>
      </p:sp>
      <p:sp>
        <p:nvSpPr>
          <p:cNvPr id="14" name="TextBox 13">
            <a:extLst>
              <a:ext uri="{FF2B5EF4-FFF2-40B4-BE49-F238E27FC236}">
                <a16:creationId xmlns:a16="http://schemas.microsoft.com/office/drawing/2014/main" id="{CE051536-9CA9-44A2-8230-1CBB2364EFFE}"/>
              </a:ext>
            </a:extLst>
          </p:cNvPr>
          <p:cNvSpPr txBox="1"/>
          <p:nvPr/>
        </p:nvSpPr>
        <p:spPr>
          <a:xfrm>
            <a:off x="6333344" y="373109"/>
            <a:ext cx="161288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Context</a:t>
            </a:r>
            <a:endParaRPr lang="en-US" b="1" dirty="0">
              <a:solidFill>
                <a:schemeClr val="tx2"/>
              </a:solidFill>
              <a:cs typeface="Calibri"/>
            </a:endParaRPr>
          </a:p>
        </p:txBody>
      </p:sp>
      <p:sp>
        <p:nvSpPr>
          <p:cNvPr id="19" name="TextBox 18">
            <a:extLst>
              <a:ext uri="{FF2B5EF4-FFF2-40B4-BE49-F238E27FC236}">
                <a16:creationId xmlns:a16="http://schemas.microsoft.com/office/drawing/2014/main" id="{4CD500B3-9973-4700-A18D-65D442F046D1}"/>
              </a:ext>
            </a:extLst>
          </p:cNvPr>
          <p:cNvSpPr txBox="1"/>
          <p:nvPr/>
        </p:nvSpPr>
        <p:spPr>
          <a:xfrm>
            <a:off x="5002559" y="5322627"/>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dirty="0"/>
              <a:t>Disciplines</a:t>
            </a:r>
            <a:endParaRPr lang="en-US" b="1" dirty="0">
              <a:solidFill>
                <a:schemeClr val="tx2"/>
              </a:solidFill>
              <a:cs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2170320456"/>
              </p:ext>
            </p:extLst>
          </p:nvPr>
        </p:nvGraphicFramePr>
        <p:xfrm>
          <a:off x="8443300" y="682232"/>
          <a:ext cx="3712768" cy="6097393"/>
        </p:xfrm>
        <a:graphic>
          <a:graphicData uri="http://schemas.openxmlformats.org/drawingml/2006/table">
            <a:tbl>
              <a:tblPr/>
              <a:tblGrid>
                <a:gridCol w="913926">
                  <a:extLst>
                    <a:ext uri="{9D8B030D-6E8A-4147-A177-3AD203B41FA5}">
                      <a16:colId xmlns:a16="http://schemas.microsoft.com/office/drawing/2014/main" val="895743071"/>
                    </a:ext>
                  </a:extLst>
                </a:gridCol>
                <a:gridCol w="2798842">
                  <a:extLst>
                    <a:ext uri="{9D8B030D-6E8A-4147-A177-3AD203B41FA5}">
                      <a16:colId xmlns:a16="http://schemas.microsoft.com/office/drawing/2014/main" val="3881409502"/>
                    </a:ext>
                  </a:extLst>
                </a:gridCol>
              </a:tblGrid>
              <a:tr h="270557">
                <a:tc>
                  <a:txBody>
                    <a:bodyPr/>
                    <a:lstStyle/>
                    <a:p>
                      <a:pPr marR="0" indent="0" algn="l" rtl="0">
                        <a:lnSpc>
                          <a:spcPct val="119000"/>
                        </a:lnSpc>
                        <a:spcBef>
                          <a:spcPts val="0"/>
                        </a:spcBef>
                        <a:spcAft>
                          <a:spcPts val="0"/>
                        </a:spcAft>
                      </a:pPr>
                      <a:r>
                        <a:rPr lang="en-GB" sz="1050" dirty="0"/>
                        <a:t>Census</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an official count or survey, especially of a population</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365718428"/>
                  </a:ext>
                </a:extLst>
              </a:tr>
              <a:tr h="263162">
                <a:tc>
                  <a:txBody>
                    <a:bodyPr/>
                    <a:lstStyle/>
                    <a:p>
                      <a:pPr marR="0" indent="0" algn="l" rtl="0">
                        <a:lnSpc>
                          <a:spcPct val="119000"/>
                        </a:lnSpc>
                        <a:spcBef>
                          <a:spcPts val="0"/>
                        </a:spcBef>
                        <a:spcAft>
                          <a:spcPts val="0"/>
                        </a:spcAft>
                      </a:pPr>
                      <a:r>
                        <a:rPr lang="en-GB" sz="1050" dirty="0"/>
                        <a:t>Colonialism</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u="none" kern="1200" dirty="0">
                          <a:solidFill>
                            <a:schemeClr val="tx1"/>
                          </a:solidFill>
                          <a:effectLst/>
                          <a:latin typeface="+mn-lt"/>
                          <a:ea typeface="+mn-ea"/>
                          <a:cs typeface="+mn-cs"/>
                        </a:rPr>
                        <a:t>the policy or practice of acquiring full or partial political control over another country, </a:t>
                      </a:r>
                      <a:r>
                        <a:rPr lang="en-GB" sz="1050" b="0" i="0" u="none" strike="noStrike"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occupying</a:t>
                      </a:r>
                      <a:r>
                        <a:rPr lang="en-GB" sz="1050" b="0" i="0" u="none" kern="1200" dirty="0">
                          <a:solidFill>
                            <a:schemeClr val="tx1"/>
                          </a:solidFill>
                          <a:effectLst/>
                          <a:latin typeface="+mn-lt"/>
                          <a:ea typeface="+mn-ea"/>
                          <a:cs typeface="+mn-cs"/>
                        </a:rPr>
                        <a:t> it with </a:t>
                      </a:r>
                      <a:r>
                        <a:rPr lang="en-GB" sz="1050" b="0" i="0" u="none" strike="noStrike"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settlers</a:t>
                      </a:r>
                      <a:r>
                        <a:rPr lang="en-GB" sz="1050" b="0" i="0" u="none" kern="1200" dirty="0">
                          <a:solidFill>
                            <a:schemeClr val="tx1"/>
                          </a:solidFill>
                          <a:effectLst/>
                          <a:latin typeface="+mn-lt"/>
                          <a:ea typeface="+mn-ea"/>
                          <a:cs typeface="+mn-cs"/>
                        </a:rPr>
                        <a:t>, and </a:t>
                      </a:r>
                      <a:r>
                        <a:rPr lang="en-GB" sz="1050" b="0" i="0" u="none" strike="noStrike" kern="1200" dirty="0">
                          <a:solidFill>
                            <a:schemeClr val="tx1"/>
                          </a:solidFill>
                          <a:effectLst/>
                          <a:latin typeface="+mn-lt"/>
                          <a:ea typeface="+mn-ea"/>
                          <a:cs typeface="+mn-cs"/>
                          <a:hlinkClick r:id="rId6">
                            <a:extLst>
                              <a:ext uri="{A12FA001-AC4F-418D-AE19-62706E023703}">
                                <ahyp:hlinkClr xmlns:ahyp="http://schemas.microsoft.com/office/drawing/2018/hyperlinkcolor" val="tx"/>
                              </a:ext>
                            </a:extLst>
                          </a:hlinkClick>
                        </a:rPr>
                        <a:t>exploiting</a:t>
                      </a:r>
                      <a:r>
                        <a:rPr lang="en-GB" sz="1050" b="0" i="0" u="none" kern="1200" dirty="0">
                          <a:solidFill>
                            <a:schemeClr val="tx1"/>
                          </a:solidFill>
                          <a:effectLst/>
                          <a:latin typeface="+mn-lt"/>
                          <a:ea typeface="+mn-ea"/>
                          <a:cs typeface="+mn-cs"/>
                        </a:rPr>
                        <a:t> it economically.</a:t>
                      </a:r>
                      <a:endParaRPr lang="en-GB" sz="1050" u="none" kern="1400" dirty="0">
                        <a:ln>
                          <a:noFill/>
                        </a:ln>
                        <a:solidFill>
                          <a:schemeClr val="tx1"/>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4035979777"/>
                  </a:ext>
                </a:extLst>
              </a:tr>
              <a:tr h="263162">
                <a:tc>
                  <a:txBody>
                    <a:bodyPr/>
                    <a:lstStyle/>
                    <a:p>
                      <a:pPr marR="0" indent="0" algn="l" rtl="0">
                        <a:lnSpc>
                          <a:spcPct val="119000"/>
                        </a:lnSpc>
                        <a:spcBef>
                          <a:spcPts val="0"/>
                        </a:spcBef>
                        <a:spcAft>
                          <a:spcPts val="0"/>
                        </a:spcAft>
                      </a:pPr>
                      <a:r>
                        <a:rPr lang="en-GB" sz="1050" dirty="0"/>
                        <a:t>Contested</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oppose (an action or theory) as </a:t>
                      </a:r>
                      <a:r>
                        <a:rPr lang="en-GB" sz="1050" b="0" i="0" u="none" strike="noStrike" kern="1200" dirty="0">
                          <a:solidFill>
                            <a:schemeClr val="tx1"/>
                          </a:solidFill>
                          <a:effectLst/>
                          <a:latin typeface="+mn-lt"/>
                          <a:ea typeface="+mn-ea"/>
                          <a:cs typeface="+mn-cs"/>
                          <a:hlinkClick r:id="rId7"/>
                        </a:rPr>
                        <a:t>mistaken</a:t>
                      </a:r>
                      <a:r>
                        <a:rPr lang="en-GB" sz="1050" b="0" i="0" kern="1200" dirty="0">
                          <a:solidFill>
                            <a:schemeClr val="tx1"/>
                          </a:solidFill>
                          <a:effectLst/>
                          <a:latin typeface="+mn-lt"/>
                          <a:ea typeface="+mn-ea"/>
                          <a:cs typeface="+mn-cs"/>
                        </a:rPr>
                        <a:t> or wrong</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489307116"/>
                  </a:ext>
                </a:extLst>
              </a:tr>
              <a:tr h="339848">
                <a:tc>
                  <a:txBody>
                    <a:bodyPr/>
                    <a:lstStyle/>
                    <a:p>
                      <a:pPr marR="0" indent="0" algn="l" rtl="0">
                        <a:lnSpc>
                          <a:spcPct val="119000"/>
                        </a:lnSpc>
                        <a:spcBef>
                          <a:spcPts val="0"/>
                        </a:spcBef>
                        <a:spcAft>
                          <a:spcPts val="0"/>
                        </a:spcAft>
                      </a:pPr>
                      <a:r>
                        <a:rPr lang="en-GB" sz="1050" dirty="0" err="1"/>
                        <a:t>Deen</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is an Arabic word with three general senses: judgment, custom, and religion.</a:t>
                      </a:r>
                      <a:r>
                        <a:rPr lang="en-GB" sz="1050" b="0" i="0" u="none" strike="noStrike" kern="1200" baseline="30000" dirty="0">
                          <a:solidFill>
                            <a:schemeClr val="tx1"/>
                          </a:solidFill>
                          <a:effectLst/>
                          <a:latin typeface="+mn-lt"/>
                          <a:ea typeface="+mn-ea"/>
                          <a:cs typeface="+mn-cs"/>
                          <a:hlinkClick r:id="rId8"/>
                        </a:rPr>
                        <a:t>[1]</a:t>
                      </a:r>
                      <a:r>
                        <a:rPr lang="en-GB" sz="1050" b="0" i="0" kern="1200" dirty="0">
                          <a:solidFill>
                            <a:schemeClr val="tx1"/>
                          </a:solidFill>
                          <a:effectLst/>
                          <a:latin typeface="+mn-lt"/>
                          <a:ea typeface="+mn-ea"/>
                          <a:cs typeface="+mn-cs"/>
                        </a:rPr>
                        <a:t> It is used by both </a:t>
                      </a:r>
                      <a:r>
                        <a:rPr lang="en-GB" sz="1050" b="0" i="0" u="none" strike="noStrike" kern="1200" dirty="0">
                          <a:solidFill>
                            <a:schemeClr val="tx1"/>
                          </a:solidFill>
                          <a:effectLst/>
                          <a:latin typeface="+mn-lt"/>
                          <a:ea typeface="+mn-ea"/>
                          <a:cs typeface="+mn-cs"/>
                          <a:hlinkClick r:id="rId9" tooltip="Muslims"/>
                        </a:rPr>
                        <a:t>Muslims</a:t>
                      </a:r>
                      <a:r>
                        <a:rPr lang="en-GB" sz="1050" b="0" i="0" kern="1200" dirty="0">
                          <a:solidFill>
                            <a:schemeClr val="tx1"/>
                          </a:solidFill>
                          <a:effectLst/>
                          <a:latin typeface="+mn-lt"/>
                          <a:ea typeface="+mn-ea"/>
                          <a:cs typeface="+mn-cs"/>
                        </a:rPr>
                        <a:t> and </a:t>
                      </a:r>
                      <a:r>
                        <a:rPr lang="en-GB" sz="1050" b="0" i="0" u="none" strike="noStrike" kern="1200" dirty="0">
                          <a:solidFill>
                            <a:schemeClr val="tx1"/>
                          </a:solidFill>
                          <a:effectLst/>
                          <a:latin typeface="+mn-lt"/>
                          <a:ea typeface="+mn-ea"/>
                          <a:cs typeface="+mn-cs"/>
                          <a:hlinkClick r:id="rId10" tooltip="Arab Christians"/>
                        </a:rPr>
                        <a:t>Arab Christians</a:t>
                      </a:r>
                      <a:r>
                        <a:rPr lang="en-GB" sz="1050" b="0" i="0" kern="1200" dirty="0">
                          <a:solidFill>
                            <a:schemeClr val="tx1"/>
                          </a:solidFill>
                          <a:effectLst/>
                          <a:latin typeface="+mn-lt"/>
                          <a:ea typeface="+mn-ea"/>
                          <a:cs typeface="+mn-cs"/>
                        </a:rPr>
                        <a:t>.</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876088880"/>
                  </a:ext>
                </a:extLst>
              </a:tr>
              <a:tr h="490919">
                <a:tc>
                  <a:txBody>
                    <a:bodyPr/>
                    <a:lstStyle/>
                    <a:p>
                      <a:pPr marR="0" indent="0" algn="l" rtl="0">
                        <a:lnSpc>
                          <a:spcPct val="119000"/>
                        </a:lnSpc>
                        <a:spcBef>
                          <a:spcPts val="0"/>
                        </a:spcBef>
                        <a:spcAft>
                          <a:spcPts val="0"/>
                        </a:spcAft>
                      </a:pPr>
                      <a:r>
                        <a:rPr lang="en-GB" sz="1050" dirty="0"/>
                        <a:t>Dharma (Dharmic)</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regarded in Hinduism as a </a:t>
                      </a:r>
                      <a:r>
                        <a:rPr lang="en-GB" sz="1050" b="0" i="0" u="none" strike="noStrike" kern="1200" dirty="0">
                          <a:solidFill>
                            <a:schemeClr val="tx1"/>
                          </a:solidFill>
                          <a:effectLst/>
                          <a:latin typeface="+mn-lt"/>
                          <a:ea typeface="+mn-ea"/>
                          <a:cs typeface="+mn-cs"/>
                          <a:hlinkClick r:id="rId11"/>
                        </a:rPr>
                        <a:t>cosmic</a:t>
                      </a:r>
                      <a:r>
                        <a:rPr lang="en-GB" sz="1050" b="0" i="0" kern="1200" dirty="0">
                          <a:solidFill>
                            <a:schemeClr val="tx1"/>
                          </a:solidFill>
                          <a:effectLst/>
                          <a:latin typeface="+mn-lt"/>
                          <a:ea typeface="+mn-ea"/>
                          <a:cs typeface="+mn-cs"/>
                        </a:rPr>
                        <a:t> law underlying right behaviour and social order.</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3440815792"/>
                  </a:ext>
                </a:extLst>
              </a:tr>
              <a:tr h="281584">
                <a:tc>
                  <a:txBody>
                    <a:bodyPr/>
                    <a:lstStyle/>
                    <a:p>
                      <a:pPr marR="0" indent="0" algn="l" rtl="0">
                        <a:lnSpc>
                          <a:spcPct val="119000"/>
                        </a:lnSpc>
                        <a:spcBef>
                          <a:spcPts val="0"/>
                        </a:spcBef>
                        <a:spcAft>
                          <a:spcPts val="0"/>
                        </a:spcAft>
                      </a:pPr>
                      <a:r>
                        <a:rPr lang="en-GB" sz="1050" dirty="0"/>
                        <a:t>Pluralism</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a condition or system in which two or more states, groups, principles, sources of authority, etc., </a:t>
                      </a:r>
                      <a:r>
                        <a:rPr lang="en-GB" sz="1050" b="0" i="0" u="none" strike="noStrike" kern="1200" dirty="0">
                          <a:solidFill>
                            <a:schemeClr val="tx1"/>
                          </a:solidFill>
                          <a:effectLst/>
                          <a:latin typeface="+mn-lt"/>
                          <a:ea typeface="+mn-ea"/>
                          <a:cs typeface="+mn-cs"/>
                          <a:hlinkClick r:id="rId12"/>
                        </a:rPr>
                        <a:t>coexist</a:t>
                      </a:r>
                      <a:r>
                        <a:rPr lang="en-GB" sz="1050" b="0" i="0" kern="1200" dirty="0">
                          <a:solidFill>
                            <a:schemeClr val="tx1"/>
                          </a:solidFill>
                          <a:effectLst/>
                          <a:latin typeface="+mn-lt"/>
                          <a:ea typeface="+mn-ea"/>
                          <a:cs typeface="+mn-cs"/>
                        </a:rPr>
                        <a:t>.</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2678828215"/>
                  </a:ext>
                </a:extLst>
              </a:tr>
              <a:tr h="263162">
                <a:tc>
                  <a:txBody>
                    <a:bodyPr/>
                    <a:lstStyle/>
                    <a:p>
                      <a:pPr marR="0" indent="0" algn="l" rtl="0">
                        <a:lnSpc>
                          <a:spcPct val="119000"/>
                        </a:lnSpc>
                        <a:spcBef>
                          <a:spcPts val="0"/>
                        </a:spcBef>
                        <a:spcAft>
                          <a:spcPts val="0"/>
                        </a:spcAft>
                      </a:pPr>
                      <a:r>
                        <a:rPr lang="en-GB" sz="1050" dirty="0"/>
                        <a:t>Religion</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r>
                        <a:rPr lang="en-GB" sz="1050" b="0" i="0" kern="1200" dirty="0">
                          <a:solidFill>
                            <a:schemeClr val="tx1"/>
                          </a:solidFill>
                          <a:effectLst/>
                          <a:latin typeface="+mn-lt"/>
                          <a:ea typeface="+mn-ea"/>
                          <a:cs typeface="+mn-cs"/>
                        </a:rPr>
                        <a:t>the belief in and worship of a </a:t>
                      </a:r>
                      <a:r>
                        <a:rPr lang="en-GB" sz="1050" b="0" i="0" u="none" strike="noStrike" kern="1200" dirty="0">
                          <a:solidFill>
                            <a:schemeClr val="tx1"/>
                          </a:solidFill>
                          <a:effectLst/>
                          <a:latin typeface="+mn-lt"/>
                          <a:ea typeface="+mn-ea"/>
                          <a:cs typeface="+mn-cs"/>
                          <a:hlinkClick r:id="rId13"/>
                        </a:rPr>
                        <a:t>superhuman</a:t>
                      </a:r>
                      <a:r>
                        <a:rPr lang="en-GB" sz="1050" b="0" i="0" kern="1200" dirty="0">
                          <a:solidFill>
                            <a:schemeClr val="tx1"/>
                          </a:solidFill>
                          <a:effectLst/>
                          <a:latin typeface="+mn-lt"/>
                          <a:ea typeface="+mn-ea"/>
                          <a:cs typeface="+mn-cs"/>
                        </a:rPr>
                        <a:t> power or powers, especially a God or gods.</a:t>
                      </a:r>
                    </a:p>
                    <a:p>
                      <a:r>
                        <a:rPr lang="en-GB" sz="1050" b="0" i="0" kern="1200" dirty="0">
                          <a:solidFill>
                            <a:schemeClr val="tx1"/>
                          </a:solidFill>
                          <a:effectLst/>
                          <a:latin typeface="+mn-lt"/>
                          <a:ea typeface="+mn-ea"/>
                          <a:cs typeface="+mn-cs"/>
                        </a:rPr>
                        <a:t>"ideas about the relationship between science and religion"</a:t>
                      </a:r>
                    </a:p>
                    <a:p>
                      <a:pPr marR="0" indent="0" algn="l" rtl="0">
                        <a:lnSpc>
                          <a:spcPct val="119000"/>
                        </a:lnSpc>
                        <a:spcBef>
                          <a:spcPts val="0"/>
                        </a:spcBef>
                        <a:spcAft>
                          <a:spcPts val="0"/>
                        </a:spcAft>
                      </a:pP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1905717253"/>
                  </a:ext>
                </a:extLst>
              </a:tr>
              <a:tr h="263162">
                <a:tc>
                  <a:txBody>
                    <a:bodyPr/>
                    <a:lstStyle/>
                    <a:p>
                      <a:pPr marR="0" indent="0" algn="l" rtl="0">
                        <a:lnSpc>
                          <a:spcPct val="119000"/>
                        </a:lnSpc>
                        <a:spcBef>
                          <a:spcPts val="0"/>
                        </a:spcBef>
                        <a:spcAft>
                          <a:spcPts val="0"/>
                        </a:spcAft>
                      </a:pPr>
                      <a:r>
                        <a:rPr lang="en-GB" sz="1050" dirty="0"/>
                        <a:t>Religious </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Someone who is religious has a strong belief in a god or god</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3066723281"/>
                  </a:ext>
                </a:extLst>
              </a:tr>
              <a:tr h="263162">
                <a:tc>
                  <a:txBody>
                    <a:bodyPr/>
                    <a:lstStyle/>
                    <a:p>
                      <a:pPr marR="0" indent="0" algn="l" rtl="0">
                        <a:lnSpc>
                          <a:spcPct val="119000"/>
                        </a:lnSpc>
                        <a:spcBef>
                          <a:spcPts val="0"/>
                        </a:spcBef>
                        <a:spcAft>
                          <a:spcPts val="0"/>
                        </a:spcAft>
                      </a:pPr>
                      <a:r>
                        <a:rPr lang="en-GB" sz="1050" dirty="0"/>
                        <a:t>Experience</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practical contact with and observation of facts or events</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3770520390"/>
                  </a:ext>
                </a:extLst>
              </a:tr>
              <a:tr h="263162">
                <a:tc>
                  <a:txBody>
                    <a:bodyPr/>
                    <a:lstStyle/>
                    <a:p>
                      <a:pPr marR="0" indent="0" algn="l" rtl="0">
                        <a:lnSpc>
                          <a:spcPct val="119000"/>
                        </a:lnSpc>
                        <a:spcBef>
                          <a:spcPts val="0"/>
                        </a:spcBef>
                        <a:spcAft>
                          <a:spcPts val="0"/>
                        </a:spcAft>
                      </a:pPr>
                      <a:r>
                        <a:rPr lang="en-GB" sz="1050" dirty="0"/>
                        <a:t>Ritual</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a religious or </a:t>
                      </a:r>
                      <a:r>
                        <a:rPr lang="en-GB" sz="1050" b="0" i="0" u="none" strike="noStrike" kern="1200" dirty="0">
                          <a:solidFill>
                            <a:schemeClr val="tx1"/>
                          </a:solidFill>
                          <a:effectLst/>
                          <a:latin typeface="+mn-lt"/>
                          <a:ea typeface="+mn-ea"/>
                          <a:cs typeface="+mn-cs"/>
                          <a:hlinkClick r:id="rId14"/>
                        </a:rPr>
                        <a:t>solemn</a:t>
                      </a:r>
                      <a:r>
                        <a:rPr lang="en-GB" sz="1050" b="0" i="0" kern="1200" dirty="0">
                          <a:solidFill>
                            <a:schemeClr val="tx1"/>
                          </a:solidFill>
                          <a:effectLst/>
                          <a:latin typeface="+mn-lt"/>
                          <a:ea typeface="+mn-ea"/>
                          <a:cs typeface="+mn-cs"/>
                        </a:rPr>
                        <a:t> ceremony consisting of a series of actions performed according to a prescribed order.</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4161926073"/>
                  </a:ext>
                </a:extLst>
              </a:tr>
              <a:tr h="263162">
                <a:tc>
                  <a:txBody>
                    <a:bodyPr/>
                    <a:lstStyle/>
                    <a:p>
                      <a:pPr marR="0" indent="0" algn="l" rtl="0">
                        <a:lnSpc>
                          <a:spcPct val="119000"/>
                        </a:lnSpc>
                        <a:spcBef>
                          <a:spcPts val="0"/>
                        </a:spcBef>
                        <a:spcAft>
                          <a:spcPts val="0"/>
                        </a:spcAft>
                      </a:pPr>
                      <a:r>
                        <a:rPr lang="en-GB" sz="1050" dirty="0"/>
                        <a:t>Secularisation</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tc>
                  <a:txBody>
                    <a:bodyPr/>
                    <a:lstStyle/>
                    <a:p>
                      <a:pPr marR="0" indent="0" algn="l" rtl="0">
                        <a:lnSpc>
                          <a:spcPct val="119000"/>
                        </a:lnSpc>
                        <a:spcBef>
                          <a:spcPts val="0"/>
                        </a:spcBef>
                        <a:spcAft>
                          <a:spcPts val="0"/>
                        </a:spcAft>
                      </a:pPr>
                      <a:r>
                        <a:rPr lang="en-GB" sz="1050" b="0" i="0" kern="1200" dirty="0">
                          <a:solidFill>
                            <a:schemeClr val="tx1"/>
                          </a:solidFill>
                          <a:effectLst/>
                          <a:latin typeface="+mn-lt"/>
                          <a:ea typeface="+mn-ea"/>
                          <a:cs typeface="+mn-cs"/>
                        </a:rPr>
                        <a:t>the action or process of </a:t>
                      </a:r>
                      <a:r>
                        <a:rPr lang="en-GB" sz="1050" b="0" i="0" u="none" strike="noStrike" kern="1200" dirty="0">
                          <a:solidFill>
                            <a:schemeClr val="tx1"/>
                          </a:solidFill>
                          <a:effectLst/>
                          <a:latin typeface="+mn-lt"/>
                          <a:ea typeface="+mn-ea"/>
                          <a:cs typeface="+mn-cs"/>
                          <a:hlinkClick r:id="rId15"/>
                        </a:rPr>
                        <a:t>converting</a:t>
                      </a:r>
                      <a:r>
                        <a:rPr lang="en-GB" sz="1050" b="0" i="0" kern="1200" dirty="0">
                          <a:solidFill>
                            <a:schemeClr val="tx1"/>
                          </a:solidFill>
                          <a:effectLst/>
                          <a:latin typeface="+mn-lt"/>
                          <a:ea typeface="+mn-ea"/>
                          <a:cs typeface="+mn-cs"/>
                        </a:rPr>
                        <a:t> something from religious to </a:t>
                      </a:r>
                      <a:r>
                        <a:rPr lang="en-GB" sz="1050" b="0" i="0" u="none" strike="noStrike" kern="1200" dirty="0">
                          <a:solidFill>
                            <a:schemeClr val="tx1"/>
                          </a:solidFill>
                          <a:effectLst/>
                          <a:latin typeface="+mn-lt"/>
                          <a:ea typeface="+mn-ea"/>
                          <a:cs typeface="+mn-cs"/>
                          <a:hlinkClick r:id="rId16"/>
                        </a:rPr>
                        <a:t>secular</a:t>
                      </a:r>
                      <a:r>
                        <a:rPr lang="en-GB" sz="1050" b="0" i="0" kern="1200" dirty="0">
                          <a:solidFill>
                            <a:schemeClr val="tx1"/>
                          </a:solidFill>
                          <a:effectLst/>
                          <a:latin typeface="+mn-lt"/>
                          <a:ea typeface="+mn-ea"/>
                          <a:cs typeface="+mn-cs"/>
                        </a:rPr>
                        <a:t> possession or use.</a:t>
                      </a:r>
                      <a:endParaRPr lang="en-GB" sz="1050" kern="1400" dirty="0">
                        <a:ln>
                          <a:noFill/>
                        </a:ln>
                        <a:solidFill>
                          <a:srgbClr val="000000"/>
                        </a:solidFill>
                        <a:effectLst/>
                        <a:latin typeface="Calibri" panose="020F0502020204030204" pitchFamily="34" charset="0"/>
                      </a:endParaRPr>
                    </a:p>
                  </a:txBody>
                  <a:tcPr marL="47962" marR="101919" marT="17986" marB="179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C2F2"/>
                    </a:solidFill>
                  </a:tcPr>
                </a:tc>
                <a:extLst>
                  <a:ext uri="{0D108BD9-81ED-4DB2-BD59-A6C34878D82A}">
                    <a16:rowId xmlns:a16="http://schemas.microsoft.com/office/drawing/2014/main" val="640124743"/>
                  </a:ext>
                </a:extLst>
              </a:tr>
            </a:tbl>
          </a:graphicData>
        </a:graphic>
      </p:graphicFrame>
      <p:sp>
        <p:nvSpPr>
          <p:cNvPr id="5" name="Control 1"/>
          <p:cNvSpPr>
            <a:spLocks noChangeArrowheads="1" noChangeShapeType="1"/>
          </p:cNvSpPr>
          <p:nvPr/>
        </p:nvSpPr>
        <p:spPr bwMode="auto">
          <a:xfrm>
            <a:off x="4640263" y="2146300"/>
            <a:ext cx="5253037" cy="6899275"/>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en-GB"/>
          </a:p>
        </p:txBody>
      </p:sp>
      <p:sp>
        <p:nvSpPr>
          <p:cNvPr id="25" name="TextBox 24">
            <a:extLst>
              <a:ext uri="{FF2B5EF4-FFF2-40B4-BE49-F238E27FC236}">
                <a16:creationId xmlns:a16="http://schemas.microsoft.com/office/drawing/2014/main" id="{501925AE-A88F-4E70-8592-A3AAD6F7339E}"/>
              </a:ext>
            </a:extLst>
          </p:cNvPr>
          <p:cNvSpPr txBox="1"/>
          <p:nvPr/>
        </p:nvSpPr>
        <p:spPr>
          <a:xfrm>
            <a:off x="198580" y="3336350"/>
            <a:ext cx="6134764" cy="2292935"/>
          </a:xfrm>
          <a:prstGeom prst="rect">
            <a:avLst/>
          </a:prstGeom>
          <a:solidFill>
            <a:schemeClr val="accent2">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00" b="1" u="sng" dirty="0">
                <a:ea typeface="+mn-lt"/>
                <a:cs typeface="+mn-lt"/>
              </a:rPr>
              <a:t>Understanding Religious Beliefs and Experiences. </a:t>
            </a:r>
            <a:r>
              <a:rPr lang="en-GB" sz="1100" dirty="0">
                <a:ea typeface="+mn-lt"/>
                <a:cs typeface="+mn-lt"/>
              </a:rPr>
              <a:t>The idea of the Trinity (God as Father, Son, and Holy Spirit) took a long time to fully develop. It was officially agreed on at a big church meeting called the Council of Nicaea in the year 325, but Christians still show and understand it in different ways </a:t>
            </a:r>
            <a:r>
              <a:rPr lang="en-GB" sz="1100" dirty="0" err="1">
                <a:ea typeface="+mn-lt"/>
                <a:cs typeface="+mn-lt"/>
              </a:rPr>
              <a:t>today.Religions</a:t>
            </a:r>
            <a:r>
              <a:rPr lang="en-GB" sz="1100" dirty="0">
                <a:ea typeface="+mn-lt"/>
                <a:cs typeface="+mn-lt"/>
              </a:rPr>
              <a:t> don’t usually start all at once. They grow and change over time as people talk, think, and sometimes even argue about their beliefs. For example, in Christian history, there was a disagreement called the Arian Heresy, where people had different ideas about who Jesus was. These kinds of discussions helped shape what Christians believe </a:t>
            </a:r>
            <a:r>
              <a:rPr lang="en-GB" sz="1100" dirty="0" err="1">
                <a:ea typeface="+mn-lt"/>
                <a:cs typeface="+mn-lt"/>
              </a:rPr>
              <a:t>today.Studies</a:t>
            </a:r>
            <a:r>
              <a:rPr lang="en-GB" sz="1100" dirty="0">
                <a:ea typeface="+mn-lt"/>
                <a:cs typeface="+mn-lt"/>
              </a:rPr>
              <a:t> show that lots of people have had special experiences that feel religious or spiritual—even people who don’t belong to a religion. Sometimes, just one person’s powerful experience can lead to a whole new religion or set of </a:t>
            </a:r>
            <a:r>
              <a:rPr lang="en-GB" sz="1100" dirty="0" err="1">
                <a:ea typeface="+mn-lt"/>
                <a:cs typeface="+mn-lt"/>
              </a:rPr>
              <a:t>beliefs.Here</a:t>
            </a:r>
            <a:r>
              <a:rPr lang="en-GB" sz="1100" dirty="0">
                <a:ea typeface="+mn-lt"/>
                <a:cs typeface="+mn-lt"/>
              </a:rPr>
              <a:t> are a few </a:t>
            </a:r>
            <a:r>
              <a:rPr lang="en-GB" sz="1100" dirty="0" err="1">
                <a:ea typeface="+mn-lt"/>
                <a:cs typeface="+mn-lt"/>
              </a:rPr>
              <a:t>examples:Julian</a:t>
            </a:r>
            <a:r>
              <a:rPr lang="en-GB" sz="1100" dirty="0">
                <a:ea typeface="+mn-lt"/>
                <a:cs typeface="+mn-lt"/>
              </a:rPr>
              <a:t> of Norwich had deep visions of God’s </a:t>
            </a:r>
            <a:r>
              <a:rPr lang="en-GB" sz="1100" dirty="0" err="1">
                <a:ea typeface="+mn-lt"/>
                <a:cs typeface="+mn-lt"/>
              </a:rPr>
              <a:t>love.St</a:t>
            </a:r>
            <a:r>
              <a:rPr lang="en-GB" sz="1100" dirty="0">
                <a:ea typeface="+mn-lt"/>
                <a:cs typeface="+mn-lt"/>
              </a:rPr>
              <a:t> Bernadette saw visions of Mary, Jesus’s </a:t>
            </a:r>
            <a:r>
              <a:rPr lang="en-GB" sz="1100" dirty="0" err="1">
                <a:ea typeface="+mn-lt"/>
                <a:cs typeface="+mn-lt"/>
              </a:rPr>
              <a:t>mother.Moses</a:t>
            </a:r>
            <a:r>
              <a:rPr lang="en-GB" sz="1100" dirty="0">
                <a:ea typeface="+mn-lt"/>
                <a:cs typeface="+mn-lt"/>
              </a:rPr>
              <a:t> saw a burning bush and heard God </a:t>
            </a:r>
            <a:r>
              <a:rPr lang="en-GB" sz="1100" dirty="0" err="1">
                <a:ea typeface="+mn-lt"/>
                <a:cs typeface="+mn-lt"/>
              </a:rPr>
              <a:t>speak.Muhammad</a:t>
            </a:r>
            <a:r>
              <a:rPr lang="en-GB" sz="1100" dirty="0">
                <a:ea typeface="+mn-lt"/>
                <a:cs typeface="+mn-lt"/>
              </a:rPr>
              <a:t> (peace be upon him) received messages from God that became the </a:t>
            </a:r>
            <a:r>
              <a:rPr lang="en-GB" sz="1100" dirty="0" err="1">
                <a:ea typeface="+mn-lt"/>
                <a:cs typeface="+mn-lt"/>
              </a:rPr>
              <a:t>Qur’an.Guru</a:t>
            </a:r>
            <a:r>
              <a:rPr lang="en-GB" sz="1100" dirty="0">
                <a:ea typeface="+mn-lt"/>
                <a:cs typeface="+mn-lt"/>
              </a:rPr>
              <a:t> Nanak had a powerful experience with God that led to the beginning of </a:t>
            </a:r>
            <a:r>
              <a:rPr lang="en-GB" sz="1100" dirty="0" err="1">
                <a:ea typeface="+mn-lt"/>
                <a:cs typeface="+mn-lt"/>
              </a:rPr>
              <a:t>Sikhism.These</a:t>
            </a:r>
            <a:r>
              <a:rPr lang="en-GB" sz="1100" dirty="0">
                <a:ea typeface="+mn-lt"/>
                <a:cs typeface="+mn-lt"/>
              </a:rPr>
              <a:t> stories show how important personal experiences can be in religion.</a:t>
            </a:r>
          </a:p>
        </p:txBody>
      </p:sp>
      <p:pic>
        <p:nvPicPr>
          <p:cNvPr id="10" name="Picture 9">
            <a:extLst>
              <a:ext uri="{FF2B5EF4-FFF2-40B4-BE49-F238E27FC236}">
                <a16:creationId xmlns:a16="http://schemas.microsoft.com/office/drawing/2014/main" id="{A0867E9C-A8DE-4E45-9D34-33B057F47D33}"/>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81318" y="5431910"/>
            <a:ext cx="1027508" cy="1318116"/>
          </a:xfrm>
          <a:prstGeom prst="rect">
            <a:avLst/>
          </a:prstGeom>
        </p:spPr>
      </p:pic>
      <p:graphicFrame>
        <p:nvGraphicFramePr>
          <p:cNvPr id="11" name="Table 10">
            <a:extLst>
              <a:ext uri="{FF2B5EF4-FFF2-40B4-BE49-F238E27FC236}">
                <a16:creationId xmlns:a16="http://schemas.microsoft.com/office/drawing/2014/main" id="{2BFA555F-6B0A-4A17-9B9E-38B6A643D61F}"/>
              </a:ext>
            </a:extLst>
          </p:cNvPr>
          <p:cNvGraphicFramePr>
            <a:graphicFrameLocks noGrp="1"/>
          </p:cNvGraphicFramePr>
          <p:nvPr>
            <p:extLst>
              <p:ext uri="{D42A27DB-BD31-4B8C-83A1-F6EECF244321}">
                <p14:modId xmlns:p14="http://schemas.microsoft.com/office/powerpoint/2010/main" val="2069900835"/>
              </p:ext>
            </p:extLst>
          </p:nvPr>
        </p:nvGraphicFramePr>
        <p:xfrm>
          <a:off x="1208826" y="5665054"/>
          <a:ext cx="5514103" cy="1154281"/>
        </p:xfrm>
        <a:graphic>
          <a:graphicData uri="http://schemas.openxmlformats.org/drawingml/2006/table">
            <a:tbl>
              <a:tblPr firstRow="1" bandRow="1">
                <a:tableStyleId>{5940675A-B579-460E-94D1-54222C63F5DA}</a:tableStyleId>
              </a:tblPr>
              <a:tblGrid>
                <a:gridCol w="5514103">
                  <a:extLst>
                    <a:ext uri="{9D8B030D-6E8A-4147-A177-3AD203B41FA5}">
                      <a16:colId xmlns:a16="http://schemas.microsoft.com/office/drawing/2014/main" val="759143278"/>
                    </a:ext>
                  </a:extLst>
                </a:gridCol>
              </a:tblGrid>
              <a:tr h="1154281">
                <a:tc>
                  <a:txBody>
                    <a:bodyPr/>
                    <a:lstStyle/>
                    <a:p>
                      <a:pPr algn="just"/>
                      <a:r>
                        <a:rPr lang="en-GB" sz="1000" dirty="0"/>
                        <a:t>Bernadette was a sheep-keeper at </a:t>
                      </a:r>
                      <a:r>
                        <a:rPr lang="en-GB" sz="1000" dirty="0" err="1"/>
                        <a:t>Bartrès</a:t>
                      </a:r>
                      <a:r>
                        <a:rPr lang="en-GB" sz="1000" dirty="0"/>
                        <a:t> and sometimes she helped with service at her aunt's cabaret at Lourdes. 1858 – January 17: Bernadette left </a:t>
                      </a:r>
                      <a:r>
                        <a:rPr lang="en-GB" sz="1000" dirty="0" err="1"/>
                        <a:t>Bartrès</a:t>
                      </a:r>
                      <a:r>
                        <a:rPr lang="en-GB" sz="1000" dirty="0"/>
                        <a:t>. 1858 – February 11: first apparition at the Grotto of </a:t>
                      </a:r>
                      <a:r>
                        <a:rPr lang="en-GB" sz="1000" dirty="0" err="1"/>
                        <a:t>Massabielle</a:t>
                      </a:r>
                      <a:r>
                        <a:rPr lang="en-GB" sz="1000" dirty="0"/>
                        <a:t>. 1858 – June 3: Bernadette made her first communion.</a:t>
                      </a:r>
                    </a:p>
                    <a:p>
                      <a:pPr algn="just"/>
                      <a:r>
                        <a:rPr lang="en-GB" sz="1000" dirty="0"/>
                        <a:t>Between 11 February and 16 July 1858, a young girl called Bernadette Soubirous experienced eighteen apparitions of the Virgin Mary in a cave on the outskirts of Lourdes, now known as the Grotto.</a:t>
                      </a:r>
                    </a:p>
                  </a:txBody>
                  <a:tcPr/>
                </a:tc>
                <a:extLst>
                  <a:ext uri="{0D108BD9-81ED-4DB2-BD59-A6C34878D82A}">
                    <a16:rowId xmlns:a16="http://schemas.microsoft.com/office/drawing/2014/main" val="3109073276"/>
                  </a:ext>
                </a:extLst>
              </a:tr>
            </a:tbl>
          </a:graphicData>
        </a:graphic>
      </p:graphicFrame>
      <p:pic>
        <p:nvPicPr>
          <p:cNvPr id="17" name="Picture 16">
            <a:extLst>
              <a:ext uri="{FF2B5EF4-FFF2-40B4-BE49-F238E27FC236}">
                <a16:creationId xmlns:a16="http://schemas.microsoft.com/office/drawing/2014/main" id="{C36FB0AC-AF73-4950-B344-47B97D21D917}"/>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6592793" y="4121410"/>
            <a:ext cx="1304044" cy="1171989"/>
          </a:xfrm>
          <a:prstGeom prst="rect">
            <a:avLst/>
          </a:prstGeom>
        </p:spPr>
      </p:pic>
    </p:spTree>
    <p:extLst>
      <p:ext uri="{BB962C8B-B14F-4D97-AF65-F5344CB8AC3E}">
        <p14:creationId xmlns:p14="http://schemas.microsoft.com/office/powerpoint/2010/main" val="947556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923</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 Patel</dc:creator>
  <cp:lastModifiedBy>Nic Patel (Staff - The Queen Elizabeth Academy)</cp:lastModifiedBy>
  <cp:revision>7</cp:revision>
  <dcterms:created xsi:type="dcterms:W3CDTF">2022-04-26T06:42:23Z</dcterms:created>
  <dcterms:modified xsi:type="dcterms:W3CDTF">2025-07-08T10:29:46Z</dcterms:modified>
</cp:coreProperties>
</file>