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D9FF"/>
    <a:srgbClr val="CFB7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2982" y="-14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F3E08-4227-33D8-17A8-F95724854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0C994E-4A1E-873A-F825-3C7E76F5EA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1E034-4100-D70C-2CCA-7689C8DEE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BC6F-81C5-419B-93C5-91EA5E7CB4AB}" type="datetimeFigureOut">
              <a:rPr lang="en-GB" smtClean="0"/>
              <a:t>13/07/2025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1DAAD5-ED35-BD36-52B6-9A585658D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AA6CD-2A57-A4E3-A049-2D01D05D1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42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4E229-A371-1301-2141-A90579977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136532-3285-6174-EEC8-FD4ABDAC8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02C8B-3A77-69B5-72D1-D5902AE7F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BC6F-81C5-419B-93C5-91EA5E7CB4AB}" type="datetimeFigureOut">
              <a:rPr lang="en-GB" smtClean="0"/>
              <a:t>13/07/2025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0E9D6A-62BA-DCAF-4E82-020485A24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E4711-E56F-C7E6-8D52-5621254E7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361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6485BC-A17C-9CFB-29EB-474FC7384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BC7735-5D25-510A-9A8C-80A519CEF7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F63E2-44B1-8B8C-DE2C-16C9A5A6D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BC6F-81C5-419B-93C5-91EA5E7CB4AB}" type="datetimeFigureOut">
              <a:rPr lang="en-GB" smtClean="0"/>
              <a:t>13/07/2025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54778-F716-5317-E008-D494D30CC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5C451-7823-2276-816C-3AA909BEE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658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975CB-AA59-4C74-B9AE-18095E573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03DA5-9E80-F76A-2B5B-604B71C47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3E04CC-8E59-1E2E-6813-FCFD2F8C7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BC6F-81C5-419B-93C5-91EA5E7CB4AB}" type="datetimeFigureOut">
              <a:rPr lang="en-GB" smtClean="0"/>
              <a:t>13/07/2025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F52D4-5956-6DF6-1C08-19CF30178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6AD09-A9F4-48FB-55B1-3337A5E18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51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9B425-35E7-291C-1D6C-BB55478CE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C85ED3-2CDC-A6BF-4B70-7E2608ADE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15764-779C-6524-0A61-7AB0587B8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BC6F-81C5-419B-93C5-91EA5E7CB4AB}" type="datetimeFigureOut">
              <a:rPr lang="en-GB" smtClean="0"/>
              <a:t>13/07/2025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6A9D6-C909-DFC9-D9C0-F798CE25C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EA7CB-5170-6E67-72B7-48DC4E6C7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954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C3A83-5843-38BF-9EFD-C376072E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ABE14-42AB-B53D-613D-3E3501D432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519790-FF80-F8B6-6E72-3BF1BA0867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CED8D9-88B2-C231-7A43-1327757C7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BC6F-81C5-419B-93C5-91EA5E7CB4AB}" type="datetimeFigureOut">
              <a:rPr lang="en-GB" smtClean="0"/>
              <a:t>13/07/2025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CB887D-0F09-A75E-23F4-D74750248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2C5492-2E7B-07F2-B835-C43C56C06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75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AFE7D-4786-B18E-1FC4-15C6DB57A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51A58-6E72-E786-4FD6-C597A58C8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842A60-5CBB-9427-D042-DD381B7378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342EE9-F3C7-0FBD-D08B-AB462504D5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DCD99F-C357-BF6B-ED4F-728928507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4284F5-72C5-F159-147D-A19F42E8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BC6F-81C5-419B-93C5-91EA5E7CB4AB}" type="datetimeFigureOut">
              <a:rPr lang="en-GB" smtClean="0"/>
              <a:t>13/07/2025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0EAA4F-C79E-F981-AB7D-203FB7BC7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3073FE-3313-84AF-EC52-ABF158AF5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40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66AB9-2EAB-2617-DF98-44E9FF946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EC4D5A-A38D-0884-B722-1F44030F7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BC6F-81C5-419B-93C5-91EA5E7CB4AB}" type="datetimeFigureOut">
              <a:rPr lang="en-GB" smtClean="0"/>
              <a:t>13/07/2025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74BF4E-DEFC-55D3-DFD9-950FB780C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2AA89C-76AA-8485-8057-3A2F8C371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093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E4406A-D8DB-F812-C1B1-E7D2A286B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BC6F-81C5-419B-93C5-91EA5E7CB4AB}" type="datetimeFigureOut">
              <a:rPr lang="en-GB" smtClean="0"/>
              <a:t>13/07/2025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5F94A6-1603-1325-212A-EFFB1285D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F46493-F68C-A4D1-8B79-77C5F46A1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098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E1278-8C2E-782C-C9D0-A612F1735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CED1B-3375-5D04-9A44-97BD7E4DB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8C3704-2395-BF10-FB14-BFE0CE539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311C4-F56F-B013-1EED-3AD32B310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BC6F-81C5-419B-93C5-91EA5E7CB4AB}" type="datetimeFigureOut">
              <a:rPr lang="en-GB" smtClean="0"/>
              <a:t>13/07/2025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30C6B-DBF7-467E-D789-5E17021F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CE4C2-BB18-02B6-BDFC-0FC13B7AC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524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D779C-3FD1-1A24-7A10-39411A97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D435C0-EAB0-011C-40ED-5265AD65F0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24AD39-3004-0647-686A-AFB67B9AAB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312130-264E-858E-AF2C-696E9484D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BC6F-81C5-419B-93C5-91EA5E7CB4AB}" type="datetimeFigureOut">
              <a:rPr lang="en-GB" smtClean="0"/>
              <a:t>13/07/2025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908834-4C59-6024-B35B-B2AF43736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BAE7B0-4F4C-CC2F-022D-99856C83A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534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ACC29-9812-DB04-278A-9D9CB5E8A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FFB1FB-EA98-EBDC-920A-499E99C27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C6C9B-D2BA-21C9-C616-10FD79677B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78BC6F-81C5-419B-93C5-91EA5E7CB4AB}" type="datetimeFigureOut">
              <a:rPr lang="en-GB" smtClean="0"/>
              <a:t>13/07/2025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3CE81-F9A9-F3B5-2FD2-BEF378ECA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3B5FE-E435-F773-6322-11BC4BC4E2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028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icon&#10;&#10;Description automatically generated">
            <a:extLst>
              <a:ext uri="{FF2B5EF4-FFF2-40B4-BE49-F238E27FC236}">
                <a16:creationId xmlns:a16="http://schemas.microsoft.com/office/drawing/2014/main" id="{5ED2B598-4FB0-407E-87CD-43C7D13D3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11" y="77430"/>
            <a:ext cx="652572" cy="652572"/>
          </a:xfrm>
          <a:prstGeom prst="rect">
            <a:avLst/>
          </a:prstGeom>
        </p:spPr>
      </p:pic>
      <p:pic>
        <p:nvPicPr>
          <p:cNvPr id="5" name="Picture 4" descr="Logo, icon&#10;&#10;Description automatically generated">
            <a:extLst>
              <a:ext uri="{FF2B5EF4-FFF2-40B4-BE49-F238E27FC236}">
                <a16:creationId xmlns:a16="http://schemas.microsoft.com/office/drawing/2014/main" id="{75C54AE2-8338-4DC1-AEBD-7721DCC13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1764" y="87867"/>
            <a:ext cx="652572" cy="65257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7927F6D-5FC3-E6F6-AB02-C331C801982A}"/>
              </a:ext>
            </a:extLst>
          </p:cNvPr>
          <p:cNvSpPr txBox="1"/>
          <p:nvPr/>
        </p:nvSpPr>
        <p:spPr>
          <a:xfrm>
            <a:off x="656965" y="0"/>
            <a:ext cx="1087806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History -  (Who were the English? Pre-1066) Year 7 Autumn 1 </a:t>
            </a:r>
            <a:endParaRPr lang="en-US" sz="3200" b="1" i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B989F9B-326B-015E-3CAD-ED5DB9CFF1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224287"/>
              </p:ext>
            </p:extLst>
          </p:nvPr>
        </p:nvGraphicFramePr>
        <p:xfrm>
          <a:off x="8562816" y="763247"/>
          <a:ext cx="3360338" cy="448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974">
                  <a:extLst>
                    <a:ext uri="{9D8B030D-6E8A-4147-A177-3AD203B41FA5}">
                      <a16:colId xmlns:a16="http://schemas.microsoft.com/office/drawing/2014/main" val="1183268098"/>
                    </a:ext>
                  </a:extLst>
                </a:gridCol>
                <a:gridCol w="2276364">
                  <a:extLst>
                    <a:ext uri="{9D8B030D-6E8A-4147-A177-3AD203B41FA5}">
                      <a16:colId xmlns:a16="http://schemas.microsoft.com/office/drawing/2014/main" val="766764271"/>
                    </a:ext>
                  </a:extLst>
                </a:gridCol>
              </a:tblGrid>
              <a:tr h="223747">
                <a:tc gridSpan="2">
                  <a:txBody>
                    <a:bodyPr/>
                    <a:lstStyle/>
                    <a:p>
                      <a:pPr marL="0" marR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Key Vocabulary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08600"/>
                  </a:ext>
                </a:extLst>
              </a:tr>
              <a:tr h="2237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Hunter-gatherer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A person who finds food by hunting animals and collecting plants.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82258"/>
                  </a:ext>
                </a:extLst>
              </a:tr>
              <a:tr h="22112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Agriculture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Farming – growing crops or raising animals for food.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631130"/>
                  </a:ext>
                </a:extLst>
              </a:tr>
              <a:tr h="27461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Migration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>
                          <a:latin typeface="+mn-lt"/>
                        </a:rPr>
                        <a:t>When people move from one place to another to live.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699339"/>
                  </a:ext>
                </a:extLst>
              </a:tr>
              <a:tr h="257411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Settlement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A place where people build homes and live together.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57694"/>
                  </a:ext>
                </a:extLst>
              </a:tr>
              <a:tr h="28370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Empire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group of countries or areas ruled by one leader or country.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989257"/>
                  </a:ext>
                </a:extLst>
              </a:tr>
              <a:tr h="2237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Diversity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mix of different people, backgrounds, or ideas.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089999"/>
                  </a:ext>
                </a:extLst>
              </a:tr>
              <a:tr h="2237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Kingdom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A land ruled by a king or queen.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32636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Barbarian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1" baseline="0" dirty="0">
                          <a:latin typeface="+mn-lt"/>
                        </a:rPr>
                        <a:t>A word Romans used for people who didn’t share their way of life.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940125"/>
                  </a:ext>
                </a:extLst>
              </a:tr>
              <a:tr h="35799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Civilised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Having advanced laws, government, buildings, or culture.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317132"/>
                  </a:ext>
                </a:extLst>
              </a:tr>
              <a:tr h="35799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Craftsmen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Skilled workers who make things by hand, like tools or jewellery.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786831"/>
                  </a:ext>
                </a:extLst>
              </a:tr>
              <a:tr h="35799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Warrior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person trained to fight in battles or wars.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22871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4373F37-1054-18BE-45CA-2356C23281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881111"/>
              </p:ext>
            </p:extLst>
          </p:nvPr>
        </p:nvGraphicFramePr>
        <p:xfrm>
          <a:off x="358963" y="740439"/>
          <a:ext cx="3360338" cy="55999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0338">
                  <a:extLst>
                    <a:ext uri="{9D8B030D-6E8A-4147-A177-3AD203B41FA5}">
                      <a16:colId xmlns:a16="http://schemas.microsoft.com/office/drawing/2014/main" val="1183268098"/>
                    </a:ext>
                  </a:extLst>
                </a:gridCol>
              </a:tblGrid>
              <a:tr h="223747">
                <a:tc>
                  <a:txBody>
                    <a:bodyPr/>
                    <a:lstStyle/>
                    <a:p>
                      <a:pPr marL="0" marR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Key Knowledge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08600"/>
                  </a:ext>
                </a:extLst>
              </a:tr>
              <a:tr h="2367842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 The first humans came to Britain from Africa thousands of years ago — one of the earliest people found is known as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Cheddar Man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 Early people lived as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hunter-gatherers, 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finding food and shelter from the land.</a:t>
                      </a:r>
                      <a:b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 Farming (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agriculture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 changed how people lived — they began settling in villages and growing crops..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 The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Romans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invaded Britain in 43 CE. They brought roads, buildings, and new ways of life.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 The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Ivory Bangle Lady 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was a rich, mixed-race woman who lived in Roman York. Her grave shows that Roman Britain was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diverse.</a:t>
                      </a:r>
                      <a:b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 After the Romans left, the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Anglo-Saxons 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arrived from Europe and created small kingdoms.</a:t>
                      </a:r>
                      <a:b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 The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Sutton Hoo 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burial shows us that Anglo-Saxons were skilled, wealthy, and had links with the wider world.</a:t>
                      </a:r>
                      <a:b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 The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Vikings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came from Scandinavia to raid and later settle in Britain. They were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warriors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but also farmers and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craftsmen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b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 Viking society had its own laws, beliefs, and trade networks.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10. By 1066, Britain was a mix of people from many places — the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English 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were already a blend of different cultures.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82258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87BFAD3-8627-A96F-B8B6-551374267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589146"/>
              </p:ext>
            </p:extLst>
          </p:nvPr>
        </p:nvGraphicFramePr>
        <p:xfrm>
          <a:off x="3901358" y="4270644"/>
          <a:ext cx="4437968" cy="2255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1595">
                  <a:extLst>
                    <a:ext uri="{9D8B030D-6E8A-4147-A177-3AD203B41FA5}">
                      <a16:colId xmlns:a16="http://schemas.microsoft.com/office/drawing/2014/main" val="1183268098"/>
                    </a:ext>
                  </a:extLst>
                </a:gridCol>
                <a:gridCol w="3006373">
                  <a:extLst>
                    <a:ext uri="{9D8B030D-6E8A-4147-A177-3AD203B41FA5}">
                      <a16:colId xmlns:a16="http://schemas.microsoft.com/office/drawing/2014/main" val="766764271"/>
                    </a:ext>
                  </a:extLst>
                </a:gridCol>
              </a:tblGrid>
              <a:tr h="223747">
                <a:tc gridSpan="2">
                  <a:txBody>
                    <a:bodyPr/>
                    <a:lstStyle/>
                    <a:p>
                      <a:pPr marL="0" marR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Key People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08600"/>
                  </a:ext>
                </a:extLst>
              </a:tr>
              <a:tr h="2237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Cheddar Man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One of the oldest human remains found in Britain (around 10,000 years ago).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82258"/>
                  </a:ext>
                </a:extLst>
              </a:tr>
              <a:tr h="22112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Ivory Bangle Lady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A rich woman from Roman York, likely of African and European descent.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631130"/>
                  </a:ext>
                </a:extLst>
              </a:tr>
              <a:tr h="27461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Boudicca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>
                          <a:latin typeface="+mn-lt"/>
                        </a:rPr>
                        <a:t>A British tribal queen who led a revolt against the Romans.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699339"/>
                  </a:ext>
                </a:extLst>
              </a:tr>
              <a:tr h="257411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Alfred the Great	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An Anglo-Saxon king who defended England against Viking attacks.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57694"/>
                  </a:ext>
                </a:extLst>
              </a:tr>
              <a:tr h="28370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King Cnut	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Viking king who ruled over England, Denmark, and Norway.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989257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7248EB6-06C5-E67E-84B7-FAD097D7A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757474"/>
              </p:ext>
            </p:extLst>
          </p:nvPr>
        </p:nvGraphicFramePr>
        <p:xfrm>
          <a:off x="3922074" y="763247"/>
          <a:ext cx="4437968" cy="31017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1595">
                  <a:extLst>
                    <a:ext uri="{9D8B030D-6E8A-4147-A177-3AD203B41FA5}">
                      <a16:colId xmlns:a16="http://schemas.microsoft.com/office/drawing/2014/main" val="1183268098"/>
                    </a:ext>
                  </a:extLst>
                </a:gridCol>
                <a:gridCol w="3006373">
                  <a:extLst>
                    <a:ext uri="{9D8B030D-6E8A-4147-A177-3AD203B41FA5}">
                      <a16:colId xmlns:a16="http://schemas.microsoft.com/office/drawing/2014/main" val="766764271"/>
                    </a:ext>
                  </a:extLst>
                </a:gridCol>
              </a:tblGrid>
              <a:tr h="223747">
                <a:tc gridSpan="2">
                  <a:txBody>
                    <a:bodyPr/>
                    <a:lstStyle/>
                    <a:p>
                      <a:pPr marL="0" marR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Timeline of 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08600"/>
                  </a:ext>
                </a:extLst>
              </a:tr>
              <a:tr h="2237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c.10,000 BCE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Cheddar Man lived in Britain.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82258"/>
                  </a:ext>
                </a:extLst>
              </a:tr>
              <a:tr h="22112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c.4,000 BCE	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Farming began in Britain.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001050"/>
                  </a:ext>
                </a:extLst>
              </a:tr>
              <a:tr h="22112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43 CE	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Romans invaded Britain.</a:t>
                      </a:r>
                      <a:endParaRPr lang="en-GB" sz="1000" b="0" baseline="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631130"/>
                  </a:ext>
                </a:extLst>
              </a:tr>
              <a:tr h="27461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c.250 CE	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>
                          <a:latin typeface="+mn-lt"/>
                        </a:rPr>
                        <a:t>Ivory Bangle Lady lived in Roman York.</a:t>
                      </a:r>
                      <a:endParaRPr lang="en-GB" sz="1000" b="0" baseline="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699339"/>
                  </a:ext>
                </a:extLst>
              </a:tr>
              <a:tr h="257411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c.410 CE	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Romans left Britain; Anglo-Saxons began to settle.</a:t>
                      </a:r>
                      <a:endParaRPr lang="en-GB" sz="1000" b="0" baseline="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57694"/>
                  </a:ext>
                </a:extLst>
              </a:tr>
              <a:tr h="28370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c.600 CE	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Sutton Hoo burial took place.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945000"/>
                  </a:ext>
                </a:extLst>
              </a:tr>
              <a:tr h="28370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793 CE	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Vikings raided Lindisfarne — the start of Viking attacks in Britain.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989257"/>
                  </a:ext>
                </a:extLst>
              </a:tr>
              <a:tr h="2237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c.866 CE	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Vikings took control of York and large parts of northern England.</a:t>
                      </a:r>
                      <a:endParaRPr lang="en-GB" sz="1000" b="0" baseline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089999"/>
                  </a:ext>
                </a:extLst>
              </a:tr>
              <a:tr h="2237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871–899 CE	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Reign of Alfred the Great, a key Anglo-Saxon king.</a:t>
                      </a:r>
                      <a:endParaRPr lang="en-GB" sz="1000" b="0" baseline="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32636"/>
                  </a:ext>
                </a:extLst>
              </a:tr>
              <a:tr h="2237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1016 CE	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King Cnut became Viking king of England.</a:t>
                      </a:r>
                      <a:endParaRPr lang="en-GB" sz="1000" b="0" baseline="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845989"/>
                  </a:ext>
                </a:extLst>
              </a:tr>
            </a:tbl>
          </a:graphicData>
        </a:graphic>
      </p:graphicFrame>
      <p:pic>
        <p:nvPicPr>
          <p:cNvPr id="1028" name="Picture 4" descr="Roman Britain - Alchetron, The Free Social Encyclopedia">
            <a:extLst>
              <a:ext uri="{FF2B5EF4-FFF2-40B4-BE49-F238E27FC236}">
                <a16:creationId xmlns:a16="http://schemas.microsoft.com/office/drawing/2014/main" id="{D3D8E6EF-6772-A07D-1F39-CC574E022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8479" y="5266615"/>
            <a:ext cx="2746555" cy="154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4826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579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Craig (Staff - The Queen Elizabeth Academy)</dc:creator>
  <cp:lastModifiedBy>Declan Timmins (Staff - The Queen Elizabeth Academy)</cp:lastModifiedBy>
  <cp:revision>11</cp:revision>
  <dcterms:created xsi:type="dcterms:W3CDTF">2025-07-10T08:01:42Z</dcterms:created>
  <dcterms:modified xsi:type="dcterms:W3CDTF">2025-07-13T15:46:22Z</dcterms:modified>
</cp:coreProperties>
</file>