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D9FF"/>
    <a:srgbClr val="CFB7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CB303-8C98-4380-AC15-53BBA0EF4F32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E99B74-FF9C-400C-9064-1E06EAA828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095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E99B74-FF9C-400C-9064-1E06EAA8287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317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F3E08-4227-33D8-17A8-F95724854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0C994E-4A1E-873A-F825-3C7E76F5EA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1E034-4100-D70C-2CCA-7689C8DEE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BC6F-81C5-419B-93C5-91EA5E7CB4AB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1DAAD5-ED35-BD36-52B6-9A585658D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AA6CD-2A57-A4E3-A049-2D01D05D1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42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4E229-A371-1301-2141-A90579977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136532-3285-6174-EEC8-FD4ABDAC8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02C8B-3A77-69B5-72D1-D5902AE7F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BC6F-81C5-419B-93C5-91EA5E7CB4AB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0E9D6A-62BA-DCAF-4E82-020485A24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E4711-E56F-C7E6-8D52-5621254E7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361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6485BC-A17C-9CFB-29EB-474FC7384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BC7735-5D25-510A-9A8C-80A519CEF7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F63E2-44B1-8B8C-DE2C-16C9A5A6D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BC6F-81C5-419B-93C5-91EA5E7CB4AB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54778-F716-5317-E008-D494D30CC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5C451-7823-2276-816C-3AA909BEE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658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975CB-AA59-4C74-B9AE-18095E573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03DA5-9E80-F76A-2B5B-604B71C47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3E04CC-8E59-1E2E-6813-FCFD2F8C7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BC6F-81C5-419B-93C5-91EA5E7CB4AB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F52D4-5956-6DF6-1C08-19CF30178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6AD09-A9F4-48FB-55B1-3337A5E18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51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9B425-35E7-291C-1D6C-BB55478CE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C85ED3-2CDC-A6BF-4B70-7E2608ADE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15764-779C-6524-0A61-7AB0587B8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BC6F-81C5-419B-93C5-91EA5E7CB4AB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6A9D6-C909-DFC9-D9C0-F798CE25C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EA7CB-5170-6E67-72B7-48DC4E6C7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954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C3A83-5843-38BF-9EFD-C376072E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ABE14-42AB-B53D-613D-3E3501D432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519790-FF80-F8B6-6E72-3BF1BA0867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CED8D9-88B2-C231-7A43-1327757C7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BC6F-81C5-419B-93C5-91EA5E7CB4AB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CB887D-0F09-A75E-23F4-D74750248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2C5492-2E7B-07F2-B835-C43C56C06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75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AFE7D-4786-B18E-1FC4-15C6DB57A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51A58-6E72-E786-4FD6-C597A58C8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842A60-5CBB-9427-D042-DD381B7378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342EE9-F3C7-0FBD-D08B-AB462504D5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DCD99F-C357-BF6B-ED4F-728928507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4284F5-72C5-F159-147D-A19F42E8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BC6F-81C5-419B-93C5-91EA5E7CB4AB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0EAA4F-C79E-F981-AB7D-203FB7BC7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3073FE-3313-84AF-EC52-ABF158AF5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40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66AB9-2EAB-2617-DF98-44E9FF946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EC4D5A-A38D-0884-B722-1F44030F7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BC6F-81C5-419B-93C5-91EA5E7CB4AB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74BF4E-DEFC-55D3-DFD9-950FB780C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2AA89C-76AA-8485-8057-3A2F8C371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093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E4406A-D8DB-F812-C1B1-E7D2A286B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BC6F-81C5-419B-93C5-91EA5E7CB4AB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5F94A6-1603-1325-212A-EFFB1285D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F46493-F68C-A4D1-8B79-77C5F46A1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098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E1278-8C2E-782C-C9D0-A612F1735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CED1B-3375-5D04-9A44-97BD7E4DB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8C3704-2395-BF10-FB14-BFE0CE539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311C4-F56F-B013-1EED-3AD32B310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BC6F-81C5-419B-93C5-91EA5E7CB4AB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30C6B-DBF7-467E-D789-5E17021F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CE4C2-BB18-02B6-BDFC-0FC13B7AC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524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D779C-3FD1-1A24-7A10-39411A97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D435C0-EAB0-011C-40ED-5265AD65F0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24AD39-3004-0647-686A-AFB67B9AAB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312130-264E-858E-AF2C-696E9484D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BC6F-81C5-419B-93C5-91EA5E7CB4AB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908834-4C59-6024-B35B-B2AF43736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BAE7B0-4F4C-CC2F-022D-99856C83A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534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ACC29-9812-DB04-278A-9D9CB5E8A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FFB1FB-EA98-EBDC-920A-499E99C27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C6C9B-D2BA-21C9-C616-10FD79677B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78BC6F-81C5-419B-93C5-91EA5E7CB4AB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3CE81-F9A9-F3B5-2FD2-BEF378ECA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3B5FE-E435-F773-6322-11BC4BC4E2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6352C4-9C8D-420A-8623-ADD3F2851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028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icon&#10;&#10;Description automatically generated">
            <a:extLst>
              <a:ext uri="{FF2B5EF4-FFF2-40B4-BE49-F238E27FC236}">
                <a16:creationId xmlns:a16="http://schemas.microsoft.com/office/drawing/2014/main" id="{5ED2B598-4FB0-407E-87CD-43C7D13D3E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11" y="77430"/>
            <a:ext cx="652572" cy="652572"/>
          </a:xfrm>
          <a:prstGeom prst="rect">
            <a:avLst/>
          </a:prstGeom>
        </p:spPr>
      </p:pic>
      <p:pic>
        <p:nvPicPr>
          <p:cNvPr id="5" name="Picture 4" descr="Logo, icon&#10;&#10;Description automatically generated">
            <a:extLst>
              <a:ext uri="{FF2B5EF4-FFF2-40B4-BE49-F238E27FC236}">
                <a16:creationId xmlns:a16="http://schemas.microsoft.com/office/drawing/2014/main" id="{75C54AE2-8338-4DC1-AEBD-7721DCC139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1764" y="87867"/>
            <a:ext cx="652572" cy="65257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7927F6D-5FC3-E6F6-AB02-C331C801982A}"/>
              </a:ext>
            </a:extLst>
          </p:cNvPr>
          <p:cNvSpPr txBox="1"/>
          <p:nvPr/>
        </p:nvSpPr>
        <p:spPr>
          <a:xfrm>
            <a:off x="656965" y="0"/>
            <a:ext cx="1087806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History -  (Challenging Power 17</a:t>
            </a:r>
            <a:r>
              <a:rPr lang="en-US" sz="3200" b="1" baseline="30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32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Century) Year 8 Autumn 1 </a:t>
            </a:r>
            <a:endParaRPr lang="en-US" sz="3200" b="1" i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B989F9B-326B-015E-3CAD-ED5DB9CFF1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978208"/>
              </p:ext>
            </p:extLst>
          </p:nvPr>
        </p:nvGraphicFramePr>
        <p:xfrm>
          <a:off x="8542100" y="828306"/>
          <a:ext cx="3360338" cy="3931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974">
                  <a:extLst>
                    <a:ext uri="{9D8B030D-6E8A-4147-A177-3AD203B41FA5}">
                      <a16:colId xmlns:a16="http://schemas.microsoft.com/office/drawing/2014/main" val="1183268098"/>
                    </a:ext>
                  </a:extLst>
                </a:gridCol>
                <a:gridCol w="2276364">
                  <a:extLst>
                    <a:ext uri="{9D8B030D-6E8A-4147-A177-3AD203B41FA5}">
                      <a16:colId xmlns:a16="http://schemas.microsoft.com/office/drawing/2014/main" val="766764271"/>
                    </a:ext>
                  </a:extLst>
                </a:gridCol>
              </a:tblGrid>
              <a:tr h="223747">
                <a:tc gridSpan="2">
                  <a:txBody>
                    <a:bodyPr/>
                    <a:lstStyle/>
                    <a:p>
                      <a:pPr marL="0" marR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Key Vocabulary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08600"/>
                  </a:ext>
                </a:extLst>
              </a:tr>
              <a:tr h="2237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Plot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A secret plan.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82258"/>
                  </a:ext>
                </a:extLst>
              </a:tr>
              <a:tr h="22112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Gunpowder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Explosive material used in the 1605 Plot.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631130"/>
                  </a:ext>
                </a:extLst>
              </a:tr>
              <a:tr h="27461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Treason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>
                          <a:latin typeface="+mn-lt"/>
                        </a:rPr>
                        <a:t>A crime against your own country or king.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699339"/>
                  </a:ext>
                </a:extLst>
              </a:tr>
              <a:tr h="257411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Catholic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A branch of Christianity loyal to the Pope in Rome.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57694"/>
                  </a:ext>
                </a:extLst>
              </a:tr>
              <a:tr h="28370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Protestant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branch of Christianity that protested against the Catholic Church.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989257"/>
                  </a:ext>
                </a:extLst>
              </a:tr>
              <a:tr h="2237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Puritan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strict Protestant who wanted to purify the Church of England.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089999"/>
                  </a:ext>
                </a:extLst>
              </a:tr>
              <a:tr h="2237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Restoration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The return of the monarchy in 1660.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32636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Persecution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1" baseline="0" dirty="0">
                          <a:latin typeface="+mn-lt"/>
                        </a:rPr>
                        <a:t>Cruel or unfair treatment, especially because of religion.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940125"/>
                  </a:ext>
                </a:extLst>
              </a:tr>
              <a:tr h="35799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Extremists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People with strong, sometimes dangerous, beliefs.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317132"/>
                  </a:ext>
                </a:extLst>
              </a:tr>
              <a:tr h="35799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Constitution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set of rules about how a country is run.</a:t>
                      </a:r>
                    </a:p>
                  </a:txBody>
                  <a:tcPr>
                    <a:solidFill>
                      <a:srgbClr val="E6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78683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4373F37-1054-18BE-45CA-2356C23281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044595"/>
              </p:ext>
            </p:extLst>
          </p:nvPr>
        </p:nvGraphicFramePr>
        <p:xfrm>
          <a:off x="338246" y="803916"/>
          <a:ext cx="3360338" cy="576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0338">
                  <a:extLst>
                    <a:ext uri="{9D8B030D-6E8A-4147-A177-3AD203B41FA5}">
                      <a16:colId xmlns:a16="http://schemas.microsoft.com/office/drawing/2014/main" val="1183268098"/>
                    </a:ext>
                  </a:extLst>
                </a:gridCol>
              </a:tblGrid>
              <a:tr h="223747">
                <a:tc>
                  <a:txBody>
                    <a:bodyPr/>
                    <a:lstStyle/>
                    <a:p>
                      <a:pPr marL="0" marR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Key Knowledge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08600"/>
                  </a:ext>
                </a:extLst>
              </a:tr>
              <a:tr h="2367842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9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 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Gunpowder Plot (1605) 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was a failed plan by a group of Catholics to blow up King James I and Parliament.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Catholics were treated unfairly 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under King James I, which made some of them very angry.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 The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English Civil War (1642–1651) 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happened because King Charles I and Parliament argued over power, money, and religion.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 The country split: some people supported the King (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Royalists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), others supported Parliament (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Parliamentarians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King Charles I was executed 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 1649 after losing the war – the first time a king was put on trial and killed by his own people.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Oliver Cromwell took control 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of the country and ruled without a king. This time was called the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Interregnum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Cromwell was a strict Puritan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He banned fun things like dancing, theatre, and Christmas celebrations.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 In 1660,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Charles II became king again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This was called the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Restoration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 In 1688, the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Glorious Revolution 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happened – King James II was removed and replaced by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William and Mary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10.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Bill of Rights (1689) 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gave more power to Parliament and started a new system called </a:t>
                      </a: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constitutional monarchy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where the king or queen had to follow the law.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900" b="1" baseline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82258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87BFAD3-8627-A96F-B8B6-551374267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22947"/>
              </p:ext>
            </p:extLst>
          </p:nvPr>
        </p:nvGraphicFramePr>
        <p:xfrm>
          <a:off x="3901358" y="4334403"/>
          <a:ext cx="4437968" cy="2478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1595">
                  <a:extLst>
                    <a:ext uri="{9D8B030D-6E8A-4147-A177-3AD203B41FA5}">
                      <a16:colId xmlns:a16="http://schemas.microsoft.com/office/drawing/2014/main" val="1183268098"/>
                    </a:ext>
                  </a:extLst>
                </a:gridCol>
                <a:gridCol w="3006373">
                  <a:extLst>
                    <a:ext uri="{9D8B030D-6E8A-4147-A177-3AD203B41FA5}">
                      <a16:colId xmlns:a16="http://schemas.microsoft.com/office/drawing/2014/main" val="766764271"/>
                    </a:ext>
                  </a:extLst>
                </a:gridCol>
              </a:tblGrid>
              <a:tr h="223747">
                <a:tc gridSpan="2">
                  <a:txBody>
                    <a:bodyPr/>
                    <a:lstStyle/>
                    <a:p>
                      <a:pPr marL="0" marR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Key People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08600"/>
                  </a:ext>
                </a:extLst>
              </a:tr>
              <a:tr h="2237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Guy Fawkes	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Catholic who tried to blow up Parliament in 1605.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82258"/>
                  </a:ext>
                </a:extLst>
              </a:tr>
              <a:tr h="22112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King James I	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Protestant king targeted by the Gunpowder Plot.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631130"/>
                  </a:ext>
                </a:extLst>
              </a:tr>
              <a:tr h="27461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King Charles I	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>
                          <a:latin typeface="+mn-lt"/>
                        </a:rPr>
                        <a:t>Believed he should have all the power – was executed in 1649.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699339"/>
                  </a:ext>
                </a:extLst>
              </a:tr>
              <a:tr h="257411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Oliver Cromwell	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Took control after the Civil War and ruled England.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57694"/>
                  </a:ext>
                </a:extLst>
              </a:tr>
              <a:tr h="28370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King Charles II	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Became king again in 1660 after Cromwell.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989257"/>
                  </a:ext>
                </a:extLst>
              </a:tr>
              <a:tr h="2237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King James II	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Catholic king who was removed in 1688.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089999"/>
                  </a:ext>
                </a:extLst>
              </a:tr>
              <a:tr h="2237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William and Mary	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Took over after James II – agreed to share power with Parliament.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32636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7248EB6-06C5-E67E-84B7-FAD097D7A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247365"/>
              </p:ext>
            </p:extLst>
          </p:nvPr>
        </p:nvGraphicFramePr>
        <p:xfrm>
          <a:off x="3901358" y="828306"/>
          <a:ext cx="4437968" cy="34328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1595">
                  <a:extLst>
                    <a:ext uri="{9D8B030D-6E8A-4147-A177-3AD203B41FA5}">
                      <a16:colId xmlns:a16="http://schemas.microsoft.com/office/drawing/2014/main" val="1183268098"/>
                    </a:ext>
                  </a:extLst>
                </a:gridCol>
                <a:gridCol w="3006373">
                  <a:extLst>
                    <a:ext uri="{9D8B030D-6E8A-4147-A177-3AD203B41FA5}">
                      <a16:colId xmlns:a16="http://schemas.microsoft.com/office/drawing/2014/main" val="766764271"/>
                    </a:ext>
                  </a:extLst>
                </a:gridCol>
              </a:tblGrid>
              <a:tr h="223747">
                <a:tc gridSpan="2">
                  <a:txBody>
                    <a:bodyPr/>
                    <a:lstStyle/>
                    <a:p>
                      <a:pPr marL="0" marR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Timeline of Events (1605-1689)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08600"/>
                  </a:ext>
                </a:extLst>
              </a:tr>
              <a:tr h="2237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1605	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Gunpowder Plot fails – </a:t>
                      </a:r>
                      <a:r>
                        <a:rPr lang="en-GB" sz="1000" b="0" baseline="0" dirty="0">
                          <a:latin typeface="+mn-lt"/>
                        </a:rPr>
                        <a:t>Guy Fawkes arrested</a:t>
                      </a:r>
                      <a:r>
                        <a:rPr lang="en-GB" sz="1000" b="1" baseline="0" dirty="0">
                          <a:latin typeface="+mn-lt"/>
                        </a:rPr>
                        <a:t>.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82258"/>
                  </a:ext>
                </a:extLst>
              </a:tr>
              <a:tr h="22112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1625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Charles I becomes king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001050"/>
                  </a:ext>
                </a:extLst>
              </a:tr>
              <a:tr h="22112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1642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English Civil War </a:t>
                      </a:r>
                      <a:r>
                        <a:rPr lang="en-GB" sz="1000" b="0" baseline="0" dirty="0">
                          <a:latin typeface="+mn-lt"/>
                        </a:rPr>
                        <a:t>begins between King and Parliament.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631130"/>
                  </a:ext>
                </a:extLst>
              </a:tr>
              <a:tr h="27461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1649	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baseline="0" dirty="0">
                          <a:latin typeface="+mn-lt"/>
                        </a:rPr>
                        <a:t>King Charles I is executed – </a:t>
                      </a:r>
                      <a:r>
                        <a:rPr lang="en-GB" sz="1000" b="0" baseline="0" dirty="0">
                          <a:latin typeface="+mn-lt"/>
                        </a:rPr>
                        <a:t>monarchy ends.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699339"/>
                  </a:ext>
                </a:extLst>
              </a:tr>
              <a:tr h="257411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1653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Oliver Cromwell becomes Lord Protector – </a:t>
                      </a:r>
                      <a:r>
                        <a:rPr lang="en-GB" sz="1000" b="0" baseline="0" dirty="0">
                          <a:latin typeface="+mn-lt"/>
                        </a:rPr>
                        <a:t>rules without a king.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57694"/>
                  </a:ext>
                </a:extLst>
              </a:tr>
              <a:tr h="28370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1658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Oliver Cromwell dies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945000"/>
                  </a:ext>
                </a:extLst>
              </a:tr>
              <a:tr h="28370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1660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Restoration –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Charles II becomes king.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989257"/>
                  </a:ext>
                </a:extLst>
              </a:tr>
              <a:tr h="2237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1685	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James II becomes king – </a:t>
                      </a:r>
                      <a:r>
                        <a:rPr lang="en-GB" sz="10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he is Catholic.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089999"/>
                  </a:ext>
                </a:extLst>
              </a:tr>
              <a:tr h="2237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1688	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Glorious Revolution – </a:t>
                      </a:r>
                      <a:r>
                        <a:rPr lang="en-GB" sz="1000" b="0" baseline="0" dirty="0">
                          <a:latin typeface="+mn-lt"/>
                        </a:rPr>
                        <a:t>James II removed, William and Mary invited to rule.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32636"/>
                  </a:ext>
                </a:extLst>
              </a:tr>
              <a:tr h="2237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1689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>
                          <a:latin typeface="+mn-lt"/>
                        </a:rPr>
                        <a:t>Bill of Rights signed – </a:t>
                      </a:r>
                      <a:r>
                        <a:rPr lang="en-GB" sz="1000" b="0" baseline="0" dirty="0">
                          <a:latin typeface="+mn-lt"/>
                        </a:rPr>
                        <a:t>limits royal power and strengthens Parliament.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845989"/>
                  </a:ext>
                </a:extLst>
              </a:tr>
            </a:tbl>
          </a:graphicData>
        </a:graphic>
      </p:graphicFrame>
      <p:pic>
        <p:nvPicPr>
          <p:cNvPr id="1026" name="Picture 2" descr="Charles I and Cromwell – Kinneff Old Church">
            <a:extLst>
              <a:ext uri="{FF2B5EF4-FFF2-40B4-BE49-F238E27FC236}">
                <a16:creationId xmlns:a16="http://schemas.microsoft.com/office/drawing/2014/main" id="{6D270842-AB1E-6B6B-27B3-3360A6A55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4919" y="4848093"/>
            <a:ext cx="3337519" cy="1854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4826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560</Words>
  <Application>Microsoft Office PowerPoint</Application>
  <PresentationFormat>Widescreen</PresentationFormat>
  <Paragraphs>70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Laura Craig (Staff - The Queen Elizabeth Academy)</dc:creator>
  <cp:lastModifiedBy>Declan Timmins (Staff - The Queen Elizabeth Academy)</cp:lastModifiedBy>
  <cp:revision>9</cp:revision>
  <dcterms:created xsi:type="dcterms:W3CDTF">2025-07-10T08:01:42Z</dcterms:created>
  <dcterms:modified xsi:type="dcterms:W3CDTF">2025-07-11T13:03:52Z</dcterms:modified>
</cp:coreProperties>
</file>