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AAEF75-0D09-C0DC-0C1D-9E0C19FD8512}" v="274" dt="2023-07-05T10:54:16.686"/>
    <p1510:client id="{7BF82831-16E7-481E-B262-5D9ABDF922E1}" v="437" dt="2023-07-05T10:29:54.0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Downs (Staff – The Queen Elizabeth Academy)" userId="S::nicola.downs@attrust.org.uk::5796d90a-0a3a-48e1-b929-35a934ac5ca5" providerId="AD" clId="Web-{02AAEF75-0D09-C0DC-0C1D-9E0C19FD8512}"/>
    <pc:docChg chg="modSld">
      <pc:chgData name="Nicola Downs (Staff – The Queen Elizabeth Academy)" userId="S::nicola.downs@attrust.org.uk::5796d90a-0a3a-48e1-b929-35a934ac5ca5" providerId="AD" clId="Web-{02AAEF75-0D09-C0DC-0C1D-9E0C19FD8512}" dt="2023-07-05T10:54:16.686" v="246" actId="1076"/>
      <pc:docMkLst>
        <pc:docMk/>
      </pc:docMkLst>
      <pc:sldChg chg="addSp delSp modSp">
        <pc:chgData name="Nicola Downs (Staff – The Queen Elizabeth Academy)" userId="S::nicola.downs@attrust.org.uk::5796d90a-0a3a-48e1-b929-35a934ac5ca5" providerId="AD" clId="Web-{02AAEF75-0D09-C0DC-0C1D-9E0C19FD8512}" dt="2023-07-05T10:54:16.686" v="246" actId="1076"/>
        <pc:sldMkLst>
          <pc:docMk/>
          <pc:sldMk cId="109857222" sldId="256"/>
        </pc:sldMkLst>
        <pc:spChg chg="mod">
          <ac:chgData name="Nicola Downs (Staff – The Queen Elizabeth Academy)" userId="S::nicola.downs@attrust.org.uk::5796d90a-0a3a-48e1-b929-35a934ac5ca5" providerId="AD" clId="Web-{02AAEF75-0D09-C0DC-0C1D-9E0C19FD8512}" dt="2023-07-05T10:40:16.788" v="38" actId="20577"/>
          <ac:spMkLst>
            <pc:docMk/>
            <pc:sldMk cId="109857222" sldId="256"/>
            <ac:spMk id="4" creationId="{EE7B8DFA-CFD2-BCE4-67DD-A945FE3A390B}"/>
          </ac:spMkLst>
        </pc:spChg>
        <pc:spChg chg="mod">
          <ac:chgData name="Nicola Downs (Staff – The Queen Elizabeth Academy)" userId="S::nicola.downs@attrust.org.uk::5796d90a-0a3a-48e1-b929-35a934ac5ca5" providerId="AD" clId="Web-{02AAEF75-0D09-C0DC-0C1D-9E0C19FD8512}" dt="2023-07-05T10:35:41.827" v="36" actId="1076"/>
          <ac:spMkLst>
            <pc:docMk/>
            <pc:sldMk cId="109857222" sldId="256"/>
            <ac:spMk id="8" creationId="{4A206D4D-0E21-3004-1932-729A86E51218}"/>
          </ac:spMkLst>
        </pc:spChg>
        <pc:spChg chg="mod">
          <ac:chgData name="Nicola Downs (Staff – The Queen Elizabeth Academy)" userId="S::nicola.downs@attrust.org.uk::5796d90a-0a3a-48e1-b929-35a934ac5ca5" providerId="AD" clId="Web-{02AAEF75-0D09-C0DC-0C1D-9E0C19FD8512}" dt="2023-07-05T10:35:39.233" v="35" actId="1076"/>
          <ac:spMkLst>
            <pc:docMk/>
            <pc:sldMk cId="109857222" sldId="256"/>
            <ac:spMk id="10" creationId="{7A4AF09B-B467-F710-B36B-5019B8DA26D6}"/>
          </ac:spMkLst>
        </pc:spChg>
        <pc:spChg chg="add mod">
          <ac:chgData name="Nicola Downs (Staff – The Queen Elizabeth Academy)" userId="S::nicola.downs@attrust.org.uk::5796d90a-0a3a-48e1-b929-35a934ac5ca5" providerId="AD" clId="Web-{02AAEF75-0D09-C0DC-0C1D-9E0C19FD8512}" dt="2023-07-05T10:54:16.686" v="246" actId="1076"/>
          <ac:spMkLst>
            <pc:docMk/>
            <pc:sldMk cId="109857222" sldId="256"/>
            <ac:spMk id="11" creationId="{27085FA8-12C7-C23F-2729-4F3FEE3DA712}"/>
          </ac:spMkLst>
        </pc:spChg>
        <pc:graphicFrameChg chg="mod modGraphic">
          <ac:chgData name="Nicola Downs (Staff – The Queen Elizabeth Academy)" userId="S::nicola.downs@attrust.org.uk::5796d90a-0a3a-48e1-b929-35a934ac5ca5" providerId="AD" clId="Web-{02AAEF75-0D09-C0DC-0C1D-9E0C19FD8512}" dt="2023-07-05T10:54:09.436" v="243" actId="1076"/>
          <ac:graphicFrameMkLst>
            <pc:docMk/>
            <pc:sldMk cId="109857222" sldId="256"/>
            <ac:graphicFrameMk id="6" creationId="{26EC1D3D-A5EA-7EFE-286C-6F352AA38964}"/>
          </ac:graphicFrameMkLst>
        </pc:graphicFrameChg>
        <pc:picChg chg="mod">
          <ac:chgData name="Nicola Downs (Staff – The Queen Elizabeth Academy)" userId="S::nicola.downs@attrust.org.uk::5796d90a-0a3a-48e1-b929-35a934ac5ca5" providerId="AD" clId="Web-{02AAEF75-0D09-C0DC-0C1D-9E0C19FD8512}" dt="2023-07-05T10:46:33.986" v="181" actId="1076"/>
          <ac:picMkLst>
            <pc:docMk/>
            <pc:sldMk cId="109857222" sldId="256"/>
            <ac:picMk id="2" creationId="{842874AC-DDC0-350C-3496-3928D52530BE}"/>
          </ac:picMkLst>
        </pc:picChg>
        <pc:picChg chg="mod">
          <ac:chgData name="Nicola Downs (Staff – The Queen Elizabeth Academy)" userId="S::nicola.downs@attrust.org.uk::5796d90a-0a3a-48e1-b929-35a934ac5ca5" providerId="AD" clId="Web-{02AAEF75-0D09-C0DC-0C1D-9E0C19FD8512}" dt="2023-07-05T10:46:30.767" v="180" actId="1076"/>
          <ac:picMkLst>
            <pc:docMk/>
            <pc:sldMk cId="109857222" sldId="256"/>
            <ac:picMk id="3" creationId="{AD3CBE31-8F74-FC67-6F2B-6A03954E1762}"/>
          </ac:picMkLst>
        </pc:picChg>
        <pc:picChg chg="mod">
          <ac:chgData name="Nicola Downs (Staff – The Queen Elizabeth Academy)" userId="S::nicola.downs@attrust.org.uk::5796d90a-0a3a-48e1-b929-35a934ac5ca5" providerId="AD" clId="Web-{02AAEF75-0D09-C0DC-0C1D-9E0C19FD8512}" dt="2023-07-05T10:46:16.032" v="179" actId="14100"/>
          <ac:picMkLst>
            <pc:docMk/>
            <pc:sldMk cId="109857222" sldId="256"/>
            <ac:picMk id="5" creationId="{CB357B96-BD30-3CB2-DB94-A6139BE67F13}"/>
          </ac:picMkLst>
        </pc:picChg>
        <pc:picChg chg="del">
          <ac:chgData name="Nicola Downs (Staff – The Queen Elizabeth Academy)" userId="S::nicola.downs@attrust.org.uk::5796d90a-0a3a-48e1-b929-35a934ac5ca5" providerId="AD" clId="Web-{02AAEF75-0D09-C0DC-0C1D-9E0C19FD8512}" dt="2023-07-05T10:34:06.606" v="0"/>
          <ac:picMkLst>
            <pc:docMk/>
            <pc:sldMk cId="109857222" sldId="256"/>
            <ac:picMk id="7" creationId="{354AB140-FAF2-69A1-2C0D-D016E00D426D}"/>
          </ac:picMkLst>
        </pc:picChg>
        <pc:picChg chg="add mod">
          <ac:chgData name="Nicola Downs (Staff – The Queen Elizabeth Academy)" userId="S::nicola.downs@attrust.org.uk::5796d90a-0a3a-48e1-b929-35a934ac5ca5" providerId="AD" clId="Web-{02AAEF75-0D09-C0DC-0C1D-9E0C19FD8512}" dt="2023-07-05T10:47:47.535" v="186" actId="1076"/>
          <ac:picMkLst>
            <pc:docMk/>
            <pc:sldMk cId="109857222" sldId="256"/>
            <ac:picMk id="9" creationId="{8B1FE2AA-B6D6-6C1A-4462-59FC9E664AE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E7B8DFA-CFD2-BCE4-67DD-A945FE3A390B}"/>
              </a:ext>
            </a:extLst>
          </p:cNvPr>
          <p:cNvSpPr txBox="1"/>
          <p:nvPr/>
        </p:nvSpPr>
        <p:spPr>
          <a:xfrm>
            <a:off x="45492" y="125104"/>
            <a:ext cx="3943970" cy="769441"/>
          </a:xfrm>
          <a:prstGeom prst="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latin typeface="Bahnschrift"/>
                <a:cs typeface="Calibri"/>
              </a:rPr>
              <a:t>Year 8 </a:t>
            </a:r>
            <a:endParaRPr lang="en-US" sz="4000" b="1" dirty="0">
              <a:latin typeface="Bahnschrift"/>
              <a:cs typeface="Calibri" panose="020F0502020204030204"/>
            </a:endParaRPr>
          </a:p>
        </p:txBody>
      </p:sp>
      <p:pic>
        <p:nvPicPr>
          <p:cNvPr id="2" name="Picture 2" descr="A cartoon of a pig with a cape and a blue background&#10;&#10;Description automatically generated">
            <a:extLst>
              <a:ext uri="{FF2B5EF4-FFF2-40B4-BE49-F238E27FC236}">
                <a16:creationId xmlns:a16="http://schemas.microsoft.com/office/drawing/2014/main" id="{842874AC-DDC0-350C-3496-3928D52530BE}"/>
              </a:ext>
            </a:extLst>
          </p:cNvPr>
          <p:cNvPicPr>
            <a:picLocks noChangeAspect="1"/>
          </p:cNvPicPr>
          <p:nvPr/>
        </p:nvPicPr>
        <p:blipFill>
          <a:blip r:embed="rId2"/>
          <a:stretch>
            <a:fillRect/>
          </a:stretch>
        </p:blipFill>
        <p:spPr>
          <a:xfrm>
            <a:off x="8269587" y="2321842"/>
            <a:ext cx="3840190" cy="2146206"/>
          </a:xfrm>
          <a:prstGeom prst="rect">
            <a:avLst/>
          </a:prstGeom>
          <a:ln>
            <a:solidFill>
              <a:schemeClr val="accent1"/>
            </a:solidFill>
          </a:ln>
        </p:spPr>
      </p:pic>
      <p:pic>
        <p:nvPicPr>
          <p:cNvPr id="3" name="Picture 4" descr="A cartoon of a vampire&#10;&#10;Description automatically generated">
            <a:extLst>
              <a:ext uri="{FF2B5EF4-FFF2-40B4-BE49-F238E27FC236}">
                <a16:creationId xmlns:a16="http://schemas.microsoft.com/office/drawing/2014/main" id="{AD3CBE31-8F74-FC67-6F2B-6A03954E1762}"/>
              </a:ext>
            </a:extLst>
          </p:cNvPr>
          <p:cNvPicPr>
            <a:picLocks noChangeAspect="1"/>
          </p:cNvPicPr>
          <p:nvPr/>
        </p:nvPicPr>
        <p:blipFill>
          <a:blip r:embed="rId3"/>
          <a:stretch>
            <a:fillRect/>
          </a:stretch>
        </p:blipFill>
        <p:spPr>
          <a:xfrm>
            <a:off x="8269587" y="4562814"/>
            <a:ext cx="3840189" cy="2172803"/>
          </a:xfrm>
          <a:prstGeom prst="rect">
            <a:avLst/>
          </a:prstGeom>
          <a:ln>
            <a:solidFill>
              <a:schemeClr val="accent2">
                <a:lumMod val="75000"/>
              </a:schemeClr>
            </a:solidFill>
          </a:ln>
        </p:spPr>
      </p:pic>
      <p:pic>
        <p:nvPicPr>
          <p:cNvPr id="5" name="Picture 5" descr="A screen shot of a stage&#10;&#10;Description automatically generated">
            <a:extLst>
              <a:ext uri="{FF2B5EF4-FFF2-40B4-BE49-F238E27FC236}">
                <a16:creationId xmlns:a16="http://schemas.microsoft.com/office/drawing/2014/main" id="{CB357B96-BD30-3CB2-DB94-A6139BE67F13}"/>
              </a:ext>
            </a:extLst>
          </p:cNvPr>
          <p:cNvPicPr>
            <a:picLocks noChangeAspect="1"/>
          </p:cNvPicPr>
          <p:nvPr/>
        </p:nvPicPr>
        <p:blipFill>
          <a:blip r:embed="rId4"/>
          <a:stretch>
            <a:fillRect/>
          </a:stretch>
        </p:blipFill>
        <p:spPr>
          <a:xfrm>
            <a:off x="173466" y="3977521"/>
            <a:ext cx="3330726" cy="2585269"/>
          </a:xfrm>
          <a:prstGeom prst="rect">
            <a:avLst/>
          </a:prstGeom>
        </p:spPr>
      </p:pic>
      <p:graphicFrame>
        <p:nvGraphicFramePr>
          <p:cNvPr id="6" name="Table 6">
            <a:extLst>
              <a:ext uri="{FF2B5EF4-FFF2-40B4-BE49-F238E27FC236}">
                <a16:creationId xmlns:a16="http://schemas.microsoft.com/office/drawing/2014/main" id="{26EC1D3D-A5EA-7EFE-286C-6F352AA38964}"/>
              </a:ext>
            </a:extLst>
          </p:cNvPr>
          <p:cNvGraphicFramePr>
            <a:graphicFrameLocks noGrp="1"/>
          </p:cNvGraphicFramePr>
          <p:nvPr>
            <p:extLst>
              <p:ext uri="{D42A27DB-BD31-4B8C-83A1-F6EECF244321}">
                <p14:modId xmlns:p14="http://schemas.microsoft.com/office/powerpoint/2010/main" val="1479276974"/>
              </p:ext>
            </p:extLst>
          </p:nvPr>
        </p:nvGraphicFramePr>
        <p:xfrm>
          <a:off x="3694071" y="1128007"/>
          <a:ext cx="4532230" cy="5537062"/>
        </p:xfrm>
        <a:graphic>
          <a:graphicData uri="http://schemas.openxmlformats.org/drawingml/2006/table">
            <a:tbl>
              <a:tblPr firstRow="1" bandRow="1">
                <a:tableStyleId>{5C22544A-7EE6-4342-B048-85BDC9FD1C3A}</a:tableStyleId>
              </a:tblPr>
              <a:tblGrid>
                <a:gridCol w="4532230">
                  <a:extLst>
                    <a:ext uri="{9D8B030D-6E8A-4147-A177-3AD203B41FA5}">
                      <a16:colId xmlns:a16="http://schemas.microsoft.com/office/drawing/2014/main" val="511592536"/>
                    </a:ext>
                  </a:extLst>
                </a:gridCol>
              </a:tblGrid>
              <a:tr h="446902">
                <a:tc>
                  <a:txBody>
                    <a:bodyPr/>
                    <a:lstStyle/>
                    <a:p>
                      <a:r>
                        <a:rPr lang="en-US" dirty="0"/>
                        <a:t>Key words</a:t>
                      </a:r>
                    </a:p>
                  </a:txBody>
                  <a:tcPr/>
                </a:tc>
                <a:extLst>
                  <a:ext uri="{0D108BD9-81ED-4DB2-BD59-A6C34878D82A}">
                    <a16:rowId xmlns:a16="http://schemas.microsoft.com/office/drawing/2014/main" val="3644438242"/>
                  </a:ext>
                </a:extLst>
              </a:tr>
              <a:tr h="4955365">
                <a:tc>
                  <a:txBody>
                    <a:bodyPr/>
                    <a:lstStyle/>
                    <a:p>
                      <a:pPr marL="285750" indent="-285750">
                        <a:buFont typeface="Wingdings"/>
                        <a:buChar char="Ø"/>
                      </a:pPr>
                      <a:r>
                        <a:rPr lang="en-US" sz="1600" b="1"/>
                        <a:t>Social Class - </a:t>
                      </a:r>
                      <a:r>
                        <a:rPr lang="en-US" sz="1100" b="0" i="0" u="none" strike="noStrike" noProof="0">
                          <a:solidFill>
                            <a:srgbClr val="374151"/>
                          </a:solidFill>
                          <a:latin typeface="Calibri"/>
                        </a:rPr>
                        <a:t>Social class is like different groups of people in society. It's based on things like how much money someone has, what job they do, and their background. It can affect how people are treated and the opportunities they have.</a:t>
                      </a:r>
                      <a:endParaRPr lang="en-US" sz="1100"/>
                    </a:p>
                    <a:p>
                      <a:pPr marL="285750" lvl="0" indent="-285750">
                        <a:buFont typeface="Wingdings"/>
                        <a:buChar char="Ø"/>
                      </a:pPr>
                      <a:r>
                        <a:rPr lang="en-US" sz="1600" b="1" dirty="0"/>
                        <a:t>Status - </a:t>
                      </a:r>
                      <a:r>
                        <a:rPr lang="en-US" sz="1100" b="0" i="0" u="none" strike="noStrike" noProof="0" dirty="0">
                          <a:solidFill>
                            <a:srgbClr val="374151"/>
                          </a:solidFill>
                          <a:latin typeface="Calibri"/>
                        </a:rPr>
                        <a:t>Status is about how important or respected someone is compared to others. It can depend on things like how much money they have, what job they do, or how people see them. Status can affect how people act and how they treat each other.</a:t>
                      </a:r>
                      <a:endParaRPr lang="en-US" sz="1100" b="1" dirty="0"/>
                    </a:p>
                    <a:p>
                      <a:pPr marL="285750" lvl="0" indent="-285750">
                        <a:buFont typeface="Wingdings"/>
                        <a:buChar char="Ø"/>
                      </a:pPr>
                      <a:r>
                        <a:rPr lang="en-US" sz="1600" b="1"/>
                        <a:t>Ensemble - </a:t>
                      </a:r>
                      <a:r>
                        <a:rPr lang="en-US" sz="1100" b="0" i="0" u="none" strike="noStrike" noProof="0">
                          <a:solidFill>
                            <a:srgbClr val="374151"/>
                          </a:solidFill>
                          <a:latin typeface="Calibri"/>
                        </a:rPr>
                        <a:t>Ensemble means a group of people working together in a play or show. They all have important parts, and no one person is more important than the others. It's like a team effort where everyone contributes to make the story happen.</a:t>
                      </a:r>
                      <a:endParaRPr lang="en-US" sz="1100" b="1" dirty="0"/>
                    </a:p>
                    <a:p>
                      <a:pPr marL="285750" lvl="0" indent="-285750">
                        <a:buFont typeface="Wingdings"/>
                        <a:buChar char="Ø"/>
                      </a:pPr>
                      <a:r>
                        <a:rPr lang="en-US" sz="1600" b="1" dirty="0"/>
                        <a:t>Atmosphere - </a:t>
                      </a:r>
                      <a:r>
                        <a:rPr lang="en-US" sz="1100" b="0" i="0" u="none" strike="noStrike" noProof="0" dirty="0">
                          <a:solidFill>
                            <a:srgbClr val="374151"/>
                          </a:solidFill>
                          <a:latin typeface="Calibri"/>
                        </a:rPr>
                        <a:t>Atmosphere is the feeling or mood in a play or show. It's created by things like how the characters talk, the place they're in, the lights, music, and how the actors perform. Atmosphere helps us understand the emotions and vibe of the story.</a:t>
                      </a:r>
                      <a:endParaRPr lang="en-US" sz="1100" b="1" dirty="0"/>
                    </a:p>
                    <a:p>
                      <a:pPr marL="285750" lvl="0" indent="-285750">
                        <a:buFont typeface="Wingdings"/>
                        <a:buChar char="Ø"/>
                      </a:pPr>
                      <a:r>
                        <a:rPr lang="en-US" sz="1600" b="1" dirty="0"/>
                        <a:t>Multi-role - </a:t>
                      </a:r>
                      <a:r>
                        <a:rPr lang="en-US" sz="1100" b="0" i="0" u="none" strike="noStrike" noProof="0" dirty="0">
                          <a:solidFill>
                            <a:srgbClr val="374151"/>
                          </a:solidFill>
                          <a:latin typeface="Calibri"/>
                        </a:rPr>
                        <a:t>Multi-role means when an actor plays more than one character in a play or show. They change their appearance and act differently to become different people. It makes the story more interesting and shows the actor's talent in playing different roles.</a:t>
                      </a:r>
                    </a:p>
                    <a:p>
                      <a:pPr marL="285750" lvl="0" indent="-285750">
                        <a:buFont typeface="Wingdings"/>
                        <a:buChar char="Ø"/>
                      </a:pPr>
                      <a:r>
                        <a:rPr lang="en-US" sz="1600" b="1" i="0" u="none" strike="noStrike" noProof="0" dirty="0">
                          <a:solidFill>
                            <a:srgbClr val="000000"/>
                          </a:solidFill>
                          <a:latin typeface="Calibri"/>
                        </a:rPr>
                        <a:t>Cyclical plot - </a:t>
                      </a:r>
                      <a:r>
                        <a:rPr lang="en-US" sz="1100" b="0" i="0" u="none" strike="noStrike" noProof="0" dirty="0">
                          <a:solidFill>
                            <a:srgbClr val="374151"/>
                          </a:solidFill>
                        </a:rPr>
                        <a:t>A cyclical plot refers to a narrative structure in which the events or themes of a story repeat or return in a circular pattern. In this type of plot, the story begins and ends in a similar or identical manner, creating a sense of continuity and closure. The cyclical nature of the plot often emphasizes the idea of recurring patterns or cycles in life.</a:t>
                      </a:r>
                      <a:endParaRPr lang="en-US" sz="1100" b="0" i="0" u="none" strike="noStrike" noProof="0" dirty="0">
                        <a:solidFill>
                          <a:srgbClr val="374151"/>
                        </a:solidFill>
                        <a:latin typeface="Calibri"/>
                      </a:endParaRPr>
                    </a:p>
                    <a:p>
                      <a:pPr marL="0" lvl="0" indent="0">
                        <a:buNone/>
                      </a:pPr>
                      <a:endParaRPr lang="en-US" sz="1200" b="0" i="0" u="none" strike="noStrike" noProof="0" dirty="0">
                        <a:solidFill>
                          <a:srgbClr val="374151"/>
                        </a:solidFill>
                        <a:latin typeface="Calibri"/>
                      </a:endParaRPr>
                    </a:p>
                  </a:txBody>
                  <a:tcPr/>
                </a:tc>
                <a:extLst>
                  <a:ext uri="{0D108BD9-81ED-4DB2-BD59-A6C34878D82A}">
                    <a16:rowId xmlns:a16="http://schemas.microsoft.com/office/drawing/2014/main" val="3461625126"/>
                  </a:ext>
                </a:extLst>
              </a:tr>
            </a:tbl>
          </a:graphicData>
        </a:graphic>
      </p:graphicFrame>
      <p:sp>
        <p:nvSpPr>
          <p:cNvPr id="8" name="TextBox 7">
            <a:extLst>
              <a:ext uri="{FF2B5EF4-FFF2-40B4-BE49-F238E27FC236}">
                <a16:creationId xmlns:a16="http://schemas.microsoft.com/office/drawing/2014/main" id="{4A206D4D-0E21-3004-1932-729A86E51218}"/>
              </a:ext>
            </a:extLst>
          </p:cNvPr>
          <p:cNvSpPr txBox="1"/>
          <p:nvPr/>
        </p:nvSpPr>
        <p:spPr>
          <a:xfrm>
            <a:off x="7941676" y="125104"/>
            <a:ext cx="4073856" cy="769441"/>
          </a:xfrm>
          <a:prstGeom prst="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latin typeface="Bahnschrift"/>
                <a:cs typeface="Calibri"/>
              </a:rPr>
              <a:t>Blood Brothers</a:t>
            </a:r>
            <a:endParaRPr lang="en-US" dirty="0"/>
          </a:p>
        </p:txBody>
      </p:sp>
      <p:sp>
        <p:nvSpPr>
          <p:cNvPr id="10" name="TextBox 9">
            <a:extLst>
              <a:ext uri="{FF2B5EF4-FFF2-40B4-BE49-F238E27FC236}">
                <a16:creationId xmlns:a16="http://schemas.microsoft.com/office/drawing/2014/main" id="{7A4AF09B-B467-F710-B36B-5019B8DA26D6}"/>
              </a:ext>
            </a:extLst>
          </p:cNvPr>
          <p:cNvSpPr txBox="1"/>
          <p:nvPr/>
        </p:nvSpPr>
        <p:spPr>
          <a:xfrm>
            <a:off x="3995845" y="125104"/>
            <a:ext cx="3943970" cy="769441"/>
          </a:xfrm>
          <a:prstGeom prst="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b="1" dirty="0">
                <a:latin typeface="Bahnschrift"/>
                <a:cs typeface="Calibri"/>
              </a:rPr>
              <a:t>Drama</a:t>
            </a:r>
            <a:endParaRPr lang="en-US" sz="4000" b="1" dirty="0">
              <a:latin typeface="Bahnschrift"/>
              <a:cs typeface="Calibri" panose="020F0502020204030204"/>
            </a:endParaRPr>
          </a:p>
        </p:txBody>
      </p:sp>
      <p:pic>
        <p:nvPicPr>
          <p:cNvPr id="9" name="Picture 10" descr="A poster with a picture of a person holding his hands&#10;&#10;Description automatically generated">
            <a:extLst>
              <a:ext uri="{FF2B5EF4-FFF2-40B4-BE49-F238E27FC236}">
                <a16:creationId xmlns:a16="http://schemas.microsoft.com/office/drawing/2014/main" id="{8B1FE2AA-B6D6-6C1A-4462-59FC9E664AE7}"/>
              </a:ext>
            </a:extLst>
          </p:cNvPr>
          <p:cNvPicPr>
            <a:picLocks noChangeAspect="1"/>
          </p:cNvPicPr>
          <p:nvPr/>
        </p:nvPicPr>
        <p:blipFill>
          <a:blip r:embed="rId5"/>
          <a:stretch>
            <a:fillRect/>
          </a:stretch>
        </p:blipFill>
        <p:spPr>
          <a:xfrm>
            <a:off x="9027970" y="952492"/>
            <a:ext cx="2275609" cy="1272899"/>
          </a:xfrm>
          <a:prstGeom prst="rect">
            <a:avLst/>
          </a:prstGeom>
        </p:spPr>
      </p:pic>
      <p:sp>
        <p:nvSpPr>
          <p:cNvPr id="11" name="TextBox 10">
            <a:extLst>
              <a:ext uri="{FF2B5EF4-FFF2-40B4-BE49-F238E27FC236}">
                <a16:creationId xmlns:a16="http://schemas.microsoft.com/office/drawing/2014/main" id="{27085FA8-12C7-C23F-2729-4F3FEE3DA712}"/>
              </a:ext>
            </a:extLst>
          </p:cNvPr>
          <p:cNvSpPr txBox="1"/>
          <p:nvPr/>
        </p:nvSpPr>
        <p:spPr>
          <a:xfrm>
            <a:off x="124845" y="1171561"/>
            <a:ext cx="3433856" cy="2677656"/>
          </a:xfrm>
          <a:prstGeom prst="rect">
            <a:avLst/>
          </a:prstGeom>
          <a:noFill/>
          <a:ln>
            <a:solidFill>
              <a:srgbClr val="4472C4"/>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solidFill>
                  <a:srgbClr val="374151"/>
                </a:solidFill>
                <a:latin typeface="Arial"/>
                <a:ea typeface="+mn-lt"/>
                <a:cs typeface="+mn-lt"/>
              </a:rPr>
              <a:t>"Blood Brothers" is a musical by Willy Russell about twin brothers, Mickey and Eddie, who get separated when they're born. They grow up in different families and become friends without knowing they're actually brothers. They have different lives because of money and where they live. They both like the same girl, which makes things complicated. The story shows how things like money and where you grow up can change your life. It has a sad ending that teaches us about secrets and how society can affect us. "Blood Brothers" makes us think about how our lives are shaped and the importance of family.</a:t>
            </a:r>
            <a:endParaRPr lang="en-US" dirty="0">
              <a:latin typeface="Arial"/>
            </a:endParaRPr>
          </a:p>
        </p:txBody>
      </p:sp>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138</cp:revision>
  <dcterms:created xsi:type="dcterms:W3CDTF">2023-07-05T09:51:00Z</dcterms:created>
  <dcterms:modified xsi:type="dcterms:W3CDTF">2023-07-05T10:54:21Z</dcterms:modified>
</cp:coreProperties>
</file>