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79" autoAdjust="0"/>
    <p:restoredTop sz="69376" autoAdjust="0"/>
  </p:normalViewPr>
  <p:slideViewPr>
    <p:cSldViewPr snapToGrid="0">
      <p:cViewPr varScale="1">
        <p:scale>
          <a:sx n="77" d="100"/>
          <a:sy n="77" d="100"/>
        </p:scale>
        <p:origin x="14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F24D-1F50-4CD4-90AA-A4BD4F63263A}"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6B411-1362-48BA-9B04-20D3EDF789E2}" type="slidenum">
              <a:rPr lang="en-GB" smtClean="0"/>
              <a:t>‹#›</a:t>
            </a:fld>
            <a:endParaRPr lang="en-GB"/>
          </a:p>
        </p:txBody>
      </p:sp>
    </p:spTree>
    <p:extLst>
      <p:ext uri="{BB962C8B-B14F-4D97-AF65-F5344CB8AC3E}">
        <p14:creationId xmlns:p14="http://schemas.microsoft.com/office/powerpoint/2010/main" val="340492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"Hello and welcome to our Year 8 Curriculum Parent Partnership Event. My name is </a:t>
            </a:r>
            <a:r>
              <a:rPr lang="en-US" b="0" i="1" dirty="0" err="1">
                <a:solidFill>
                  <a:srgbClr val="424242"/>
                </a:solidFill>
                <a:effectLst/>
                <a:latin typeface="Segoe Sans"/>
              </a:rPr>
              <a:t>Mr</a:t>
            </a:r>
            <a:r>
              <a:rPr lang="en-US" b="0" i="1" dirty="0">
                <a:solidFill>
                  <a:srgbClr val="424242"/>
                </a:solidFill>
                <a:effectLst/>
                <a:latin typeface="Segoe Sans"/>
              </a:rPr>
              <a:t> Shaun Martin, and I’m the Deputy Principal here at The Queen Elizabeth Academy. </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1</a:t>
            </a:fld>
            <a:endParaRPr lang="en-GB"/>
          </a:p>
        </p:txBody>
      </p:sp>
    </p:spTree>
    <p:extLst>
      <p:ext uri="{BB962C8B-B14F-4D97-AF65-F5344CB8AC3E}">
        <p14:creationId xmlns:p14="http://schemas.microsoft.com/office/powerpoint/2010/main" val="278583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short video is designed to give you an overview of what your child will be learning this year, how we support them in school, and how you can support them at home. We believe that strong partnerships between school and home are key to pupil success, and we’re excited to share this journey with you.</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2</a:t>
            </a:fld>
            <a:endParaRPr lang="en-GB"/>
          </a:p>
        </p:txBody>
      </p:sp>
    </p:spTree>
    <p:extLst>
      <p:ext uri="{BB962C8B-B14F-4D97-AF65-F5344CB8AC3E}">
        <p14:creationId xmlns:p14="http://schemas.microsoft.com/office/powerpoint/2010/main" val="272912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"At the heart of everything we do are our Character Values: Pride, Endeavour, Resilience, and Kindness. These values shape our expectations, our curriculum, and our relationships. We encourage pupils to take pride in their work, show </a:t>
            </a:r>
            <a:r>
              <a:rPr lang="en-US" b="0" i="1" dirty="0" err="1">
                <a:solidFill>
                  <a:srgbClr val="424242"/>
                </a:solidFill>
                <a:effectLst/>
                <a:latin typeface="Segoe Sans"/>
              </a:rPr>
              <a:t>endeavour</a:t>
            </a:r>
            <a:r>
              <a:rPr lang="en-US" b="0" i="1" dirty="0">
                <a:solidFill>
                  <a:srgbClr val="424242"/>
                </a:solidFill>
                <a:effectLst/>
                <a:latin typeface="Segoe Sans"/>
              </a:rPr>
              <a:t> in their learning, demonstrate resilience when things get tough, and treat others with kindness. These values are woven into our lessons, our assemblies, and our wider school culture."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3</a:t>
            </a:fld>
            <a:endParaRPr lang="en-GB"/>
          </a:p>
        </p:txBody>
      </p:sp>
    </p:spTree>
    <p:extLst>
      <p:ext uri="{BB962C8B-B14F-4D97-AF65-F5344CB8AC3E}">
        <p14:creationId xmlns:p14="http://schemas.microsoft.com/office/powerpoint/2010/main" val="46890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"Year 8 pupils follow a broad and balanced curriculum. </a:t>
            </a:r>
          </a:p>
          <a:p>
            <a:r>
              <a:rPr lang="en-US" b="0" i="1" dirty="0">
                <a:solidFill>
                  <a:srgbClr val="424242"/>
                </a:solidFill>
                <a:effectLst/>
                <a:latin typeface="Segoe Sans"/>
              </a:rPr>
              <a:t>Over a fortnight, they will study a mixture of core and non-core subjects</a:t>
            </a:r>
          </a:p>
          <a:p>
            <a:endParaRPr lang="en-US" b="0" i="1" dirty="0">
              <a:solidFill>
                <a:srgbClr val="424242"/>
              </a:solidFill>
              <a:effectLst/>
              <a:latin typeface="Segoe Sans"/>
            </a:endParaRPr>
          </a:p>
          <a:p>
            <a:r>
              <a:rPr lang="en-US" b="0" i="1" dirty="0">
                <a:solidFill>
                  <a:srgbClr val="424242"/>
                </a:solidFill>
                <a:effectLst/>
                <a:latin typeface="Segoe Sans"/>
              </a:rPr>
              <a:t>You can see the allocation of hours provided to each of the subjects over a fortnight.</a:t>
            </a:r>
          </a:p>
          <a:p>
            <a:endParaRPr lang="en-US" b="0" i="1" dirty="0">
              <a:solidFill>
                <a:srgbClr val="424242"/>
              </a:solidFill>
              <a:effectLst/>
              <a:latin typeface="Segoe Sans"/>
            </a:endParaRPr>
          </a:p>
          <a:p>
            <a:r>
              <a:rPr lang="en-US" b="0" i="1" dirty="0">
                <a:solidFill>
                  <a:srgbClr val="424242"/>
                </a:solidFill>
                <a:effectLst/>
                <a:latin typeface="Segoe Sans"/>
              </a:rPr>
              <a:t>This structure ensures that pupils receive a strong foundation in core subjects while also experiencing a rich and varied curriculum that supports their personal development."</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4</a:t>
            </a:fld>
            <a:endParaRPr lang="en-GB"/>
          </a:p>
        </p:txBody>
      </p:sp>
    </p:spTree>
    <p:extLst>
      <p:ext uri="{BB962C8B-B14F-4D97-AF65-F5344CB8AC3E}">
        <p14:creationId xmlns:p14="http://schemas.microsoft.com/office/powerpoint/2010/main" val="145516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"To support learning in the classroom, we use a range of assessment strategies. Two key approaches this term are cold calling and mini-whiteboards. Cold calling means that any pupil can be asked a question at any time, encouraging everyone to stay engaged and think deeply. Mini-whiteboards allow pupils to show their thinking quickly and clearly, helping teachers to check understanding and address misconceptions. These strategies promote resilience and active participation."</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5</a:t>
            </a:fld>
            <a:endParaRPr lang="en-GB"/>
          </a:p>
        </p:txBody>
      </p:sp>
    </p:spTree>
    <p:extLst>
      <p:ext uri="{BB962C8B-B14F-4D97-AF65-F5344CB8AC3E}">
        <p14:creationId xmlns:p14="http://schemas.microsoft.com/office/powerpoint/2010/main" val="6590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year, our trust — ATT — is aligning the curriculum across EBacc subjects, including English, </a:t>
            </a:r>
            <a:r>
              <a:rPr lang="en-US" b="0" i="1" dirty="0" err="1">
                <a:solidFill>
                  <a:srgbClr val="424242"/>
                </a:solidFill>
                <a:effectLst/>
                <a:latin typeface="Segoe Sans"/>
              </a:rPr>
              <a:t>Maths</a:t>
            </a:r>
            <a:r>
              <a:rPr lang="en-US" b="0" i="1" dirty="0">
                <a:solidFill>
                  <a:srgbClr val="424242"/>
                </a:solidFill>
                <a:effectLst/>
                <a:latin typeface="Segoe Sans"/>
              </a:rPr>
              <a:t>, Science, History, and Geography. This means that pupils across our schools will benefit from a carefully sequenced curriculum that builds knowledge and skills over time. While this is a new curriculum and still developing, it reflects our commitment to high standards and consistency in teaching and learning."</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6</a:t>
            </a:fld>
            <a:endParaRPr lang="en-GB"/>
          </a:p>
        </p:txBody>
      </p:sp>
    </p:spTree>
    <p:extLst>
      <p:ext uri="{BB962C8B-B14F-4D97-AF65-F5344CB8AC3E}">
        <p14:creationId xmlns:p14="http://schemas.microsoft.com/office/powerpoint/2010/main" val="156408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"There are many ways you can support your child’s learning at home. Ask them what they’ve learned each day, encourage them to read regularly, and help them stay </a:t>
            </a:r>
            <a:r>
              <a:rPr lang="en-US" b="0" i="1" dirty="0" err="1">
                <a:solidFill>
                  <a:srgbClr val="424242"/>
                </a:solidFill>
                <a:effectLst/>
                <a:latin typeface="Segoe Sans"/>
              </a:rPr>
              <a:t>organised</a:t>
            </a:r>
            <a:r>
              <a:rPr lang="en-US" b="0" i="1" dirty="0">
                <a:solidFill>
                  <a:srgbClr val="424242"/>
                </a:solidFill>
                <a:effectLst/>
                <a:latin typeface="Segoe Sans"/>
              </a:rPr>
              <a:t> with homework and equipment. Celebrate their efforts and encourage resilience when they face challenges. Your involvement makes a real difference, and together we can help your child thrive."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7</a:t>
            </a:fld>
            <a:endParaRPr lang="en-GB"/>
          </a:p>
        </p:txBody>
      </p:sp>
    </p:spTree>
    <p:extLst>
      <p:ext uri="{BB962C8B-B14F-4D97-AF65-F5344CB8AC3E}">
        <p14:creationId xmlns:p14="http://schemas.microsoft.com/office/powerpoint/2010/main" val="330824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"We’d also like to invite you to our face-to-face Curriculum Parent Partnership Evening on Thursday 6th November. This will be an opportunity to learn more about how we deliver the curriculum, ask questions, and share feedback. It’s a chance to connect with senior staff and continue building the strong partnership between school and home."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8</a:t>
            </a:fld>
            <a:endParaRPr lang="en-GB"/>
          </a:p>
        </p:txBody>
      </p:sp>
    </p:spTree>
    <p:extLst>
      <p:ext uri="{BB962C8B-B14F-4D97-AF65-F5344CB8AC3E}">
        <p14:creationId xmlns:p14="http://schemas.microsoft.com/office/powerpoint/2010/main" val="116926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"Thank you for taking the time to watch this video. We hope you’ve found it informative and reassuring. If you have any questions or would like more information, please don’t hesitate to contact the school office. We look forward to working with you throughout the year."</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9</a:t>
            </a:fld>
            <a:endParaRPr lang="en-GB"/>
          </a:p>
        </p:txBody>
      </p:sp>
    </p:spTree>
    <p:extLst>
      <p:ext uri="{BB962C8B-B14F-4D97-AF65-F5344CB8AC3E}">
        <p14:creationId xmlns:p14="http://schemas.microsoft.com/office/powerpoint/2010/main" val="128482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5CA8-7D52-4FBC-801C-EC86B299DE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DBB0236-F0F2-4F46-8B1E-1A7AF419B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F0C7FE-6A1B-4B0F-A5C3-9CF2CF617658}"/>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5" name="Footer Placeholder 4">
            <a:extLst>
              <a:ext uri="{FF2B5EF4-FFF2-40B4-BE49-F238E27FC236}">
                <a16:creationId xmlns:a16="http://schemas.microsoft.com/office/drawing/2014/main" id="{33934168-E743-498D-988A-9963E6DBE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C6A4B-4BC8-4A7C-AEAC-A6486BE2460E}"/>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61746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0E9-A784-4AA9-85F9-95681973077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C24DC76-00F2-4E69-B678-C7A6E1EDCB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31EE7A-EC46-4BD3-B559-8B02DC203BA1}"/>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5" name="Footer Placeholder 4">
            <a:extLst>
              <a:ext uri="{FF2B5EF4-FFF2-40B4-BE49-F238E27FC236}">
                <a16:creationId xmlns:a16="http://schemas.microsoft.com/office/drawing/2014/main" id="{6F9A14A9-A345-46F5-BD93-DD79E4B6CE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60A8A-D2C7-4515-A8C5-981CD751200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4564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76F8F-11B3-4536-B0B3-3D12D35ABB3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FC8BEB1-F018-4B9E-9002-0615C267F6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D1675E-6D9F-4687-8EA4-B61CC23565FD}"/>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5" name="Footer Placeholder 4">
            <a:extLst>
              <a:ext uri="{FF2B5EF4-FFF2-40B4-BE49-F238E27FC236}">
                <a16:creationId xmlns:a16="http://schemas.microsoft.com/office/drawing/2014/main" id="{667A2172-0D87-4153-8F3B-291F964CA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72B6A-797E-4025-8C2D-25E8D24A8B0A}"/>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48564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E3AC-5DEC-4ACB-B665-A4E55CF637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FDF18E5-D92A-47A7-9221-44F63EE5BA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6D4A34-F4B1-4305-A582-5AAF4F806CFE}"/>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5" name="Footer Placeholder 4">
            <a:extLst>
              <a:ext uri="{FF2B5EF4-FFF2-40B4-BE49-F238E27FC236}">
                <a16:creationId xmlns:a16="http://schemas.microsoft.com/office/drawing/2014/main" id="{B85CA2CE-47A2-4A6E-900F-FFB16707B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D8C04-9F07-4DC8-86DF-B2064F69B446}"/>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72385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638-0112-4207-9A8A-E1FD603A68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7A56313-94CA-4D54-B7AF-CADA31315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CE1088-457C-4193-BBAF-22872C9B1F06}"/>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5" name="Footer Placeholder 4">
            <a:extLst>
              <a:ext uri="{FF2B5EF4-FFF2-40B4-BE49-F238E27FC236}">
                <a16:creationId xmlns:a16="http://schemas.microsoft.com/office/drawing/2014/main" id="{4A4AC238-A758-4D3B-9F93-CF4AC8287E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787FA-17E0-4F65-A819-3AF13A489125}"/>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360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7CFE-7E25-4D4A-8577-89A94DBEAF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FD8F2B-31F6-41B3-B24B-6ED48A5FE1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686D0AE-53B3-46C6-BBD6-0480214671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7F9A0D4-9B35-43D9-A504-193D92CDA74B}"/>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6" name="Footer Placeholder 5">
            <a:extLst>
              <a:ext uri="{FF2B5EF4-FFF2-40B4-BE49-F238E27FC236}">
                <a16:creationId xmlns:a16="http://schemas.microsoft.com/office/drawing/2014/main" id="{DF980B1E-2CC8-4EDF-86BD-F262CD2F17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48A01E-C8C9-4214-B317-B4C3F2C1FD0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07081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2C62-1B9F-4C80-8F82-DE2149EF43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475C241-F635-4984-9D5C-5B88876EC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165F33-8265-4C32-8CB7-A96A09234B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CA0E04D-0E6B-4FD9-BB67-14EA22583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E058CB-351D-4385-B46F-03BE9900A6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EC2AE22-4370-4DE9-B32E-58EE4C596EE1}"/>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8" name="Footer Placeholder 7">
            <a:extLst>
              <a:ext uri="{FF2B5EF4-FFF2-40B4-BE49-F238E27FC236}">
                <a16:creationId xmlns:a16="http://schemas.microsoft.com/office/drawing/2014/main" id="{7B08B80B-80E7-4E07-9F08-8E1271DD3C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94A1F8-5A57-4915-AE01-1721C69A4FB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20689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4108-A22B-421D-8EC4-6CBE03206FC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02AC381-F131-46E5-AE11-F7553FF3EDAE}"/>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4" name="Footer Placeholder 3">
            <a:extLst>
              <a:ext uri="{FF2B5EF4-FFF2-40B4-BE49-F238E27FC236}">
                <a16:creationId xmlns:a16="http://schemas.microsoft.com/office/drawing/2014/main" id="{AB690481-2EAC-4377-B98B-13190EA9EE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DDCAD0-97B0-4922-A920-B3CDFDFD72BF}"/>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72601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7F4CA-3859-40BE-85DA-EAAF454798B9}"/>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3" name="Footer Placeholder 2">
            <a:extLst>
              <a:ext uri="{FF2B5EF4-FFF2-40B4-BE49-F238E27FC236}">
                <a16:creationId xmlns:a16="http://schemas.microsoft.com/office/drawing/2014/main" id="{32C9C5A8-AD86-4C14-BE08-B0DBC7E93B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7F1666-19B0-45DF-ADC9-5E372E1147B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8034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6ACB-FB57-49EC-926E-A4ECA16839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71E1FB-197B-4622-9137-D2663FC82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D5F881B-5F61-4C7F-BE36-C9DECF1ED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97251-854E-4646-B76B-AF59B8716E7A}"/>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6" name="Footer Placeholder 5">
            <a:extLst>
              <a:ext uri="{FF2B5EF4-FFF2-40B4-BE49-F238E27FC236}">
                <a16:creationId xmlns:a16="http://schemas.microsoft.com/office/drawing/2014/main" id="{4857D4E5-182A-4E39-AD49-E71D583707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D1FCFE-EF95-4935-B1FF-A75F5B51C4C0}"/>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5777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7F85-657F-4FCE-8DD7-175FEE6555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256F67-56A7-4B5D-B186-E8A098F2C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68436F-8AB7-4471-B5F5-F555E49F7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37F229-FDD5-49C2-9B5A-1D33CF3EB946}"/>
              </a:ext>
            </a:extLst>
          </p:cNvPr>
          <p:cNvSpPr>
            <a:spLocks noGrp="1"/>
          </p:cNvSpPr>
          <p:nvPr>
            <p:ph type="dt" sz="half" idx="10"/>
          </p:nvPr>
        </p:nvSpPr>
        <p:spPr/>
        <p:txBody>
          <a:bodyPr/>
          <a:lstStyle/>
          <a:p>
            <a:fld id="{7497DFA8-653D-4CFF-9A4B-58F7A1617E5B}" type="datetimeFigureOut">
              <a:rPr lang="en-GB" smtClean="0"/>
              <a:t>17/09/2025</a:t>
            </a:fld>
            <a:endParaRPr lang="en-GB"/>
          </a:p>
        </p:txBody>
      </p:sp>
      <p:sp>
        <p:nvSpPr>
          <p:cNvPr id="6" name="Footer Placeholder 5">
            <a:extLst>
              <a:ext uri="{FF2B5EF4-FFF2-40B4-BE49-F238E27FC236}">
                <a16:creationId xmlns:a16="http://schemas.microsoft.com/office/drawing/2014/main" id="{5DE5EF61-A87A-4D4A-9B47-41D6F1B89D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5C715F-3030-48D8-B4F3-7256750659E9}"/>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82873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729EF-3AF3-4117-886D-A6F648DB1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4567B3-2596-413E-BBFD-52BE5C638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D94048-735B-443D-A9CB-8210B9430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7DFA8-653D-4CFF-9A4B-58F7A1617E5B}" type="datetimeFigureOut">
              <a:rPr lang="en-GB" smtClean="0"/>
              <a:t>17/09/2025</a:t>
            </a:fld>
            <a:endParaRPr lang="en-GB"/>
          </a:p>
        </p:txBody>
      </p:sp>
      <p:sp>
        <p:nvSpPr>
          <p:cNvPr id="5" name="Footer Placeholder 4">
            <a:extLst>
              <a:ext uri="{FF2B5EF4-FFF2-40B4-BE49-F238E27FC236}">
                <a16:creationId xmlns:a16="http://schemas.microsoft.com/office/drawing/2014/main" id="{CC5B161B-3E7E-4590-AE78-9C9867027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ABD2D0-E7D6-4584-BB6E-81D85DCC6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72B86-26F9-4BF4-901A-BDB9A24D7AC0}" type="slidenum">
              <a:rPr lang="en-GB" smtClean="0"/>
              <a:t>‹#›</a:t>
            </a:fld>
            <a:endParaRPr lang="en-GB"/>
          </a:p>
        </p:txBody>
      </p:sp>
    </p:spTree>
    <p:extLst>
      <p:ext uri="{BB962C8B-B14F-4D97-AF65-F5344CB8AC3E}">
        <p14:creationId xmlns:p14="http://schemas.microsoft.com/office/powerpoint/2010/main" val="2532368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mailto:shaun.martin@attrust.org.uk"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72730"/>
            <a:ext cx="9144000" cy="1805395"/>
          </a:xfrm>
        </p:spPr>
        <p:txBody>
          <a:bodyPr/>
          <a:lstStyle/>
          <a:p>
            <a:r>
              <a:rPr b="1" u="sng" dirty="0"/>
              <a:t>Year </a:t>
            </a:r>
            <a:r>
              <a:rPr lang="en-US" b="1" u="sng" dirty="0"/>
              <a:t>8</a:t>
            </a:r>
            <a:r>
              <a:rPr b="1" u="sng" dirty="0"/>
              <a:t> Curriculum Parent Partnership Event</a:t>
            </a:r>
          </a:p>
        </p:txBody>
      </p:sp>
      <p:sp>
        <p:nvSpPr>
          <p:cNvPr id="3" name="Subtitle 2"/>
          <p:cNvSpPr>
            <a:spLocks noGrp="1"/>
          </p:cNvSpPr>
          <p:nvPr>
            <p:ph type="subTitle" idx="1"/>
          </p:nvPr>
        </p:nvSpPr>
        <p:spPr>
          <a:xfrm>
            <a:off x="1524000" y="3333590"/>
            <a:ext cx="9144000" cy="1655762"/>
          </a:xfrm>
        </p:spPr>
        <p:txBody>
          <a:bodyPr>
            <a:normAutofit/>
          </a:bodyPr>
          <a:lstStyle/>
          <a:p>
            <a:r>
              <a:rPr lang="en-US" sz="3200" dirty="0" err="1"/>
              <a:t>Mr</a:t>
            </a:r>
            <a:r>
              <a:rPr lang="en-US" sz="3200" dirty="0"/>
              <a:t> S. Martin</a:t>
            </a:r>
            <a:endParaRPr sz="3200" dirty="0"/>
          </a:p>
        </p:txBody>
      </p:sp>
      <p:pic>
        <p:nvPicPr>
          <p:cNvPr id="4" name="Picture 3" descr="UploadedImage0.jpg"/>
          <p:cNvPicPr>
            <a:picLocks noChangeAspect="1"/>
          </p:cNvPicPr>
          <p:nvPr/>
        </p:nvPicPr>
        <p:blipFill>
          <a:blip r:embed="rId5"/>
          <a:stretch>
            <a:fillRect/>
          </a:stretch>
        </p:blipFill>
        <p:spPr>
          <a:xfrm>
            <a:off x="245378" y="4989352"/>
            <a:ext cx="2557243" cy="1486398"/>
          </a:xfrm>
          <a:prstGeom prst="rect">
            <a:avLst/>
          </a:prstGeom>
        </p:spPr>
      </p:pic>
      <p:pic>
        <p:nvPicPr>
          <p:cNvPr id="1026" name="Picture 2">
            <a:extLst>
              <a:ext uri="{FF2B5EF4-FFF2-40B4-BE49-F238E27FC236}">
                <a16:creationId xmlns:a16="http://schemas.microsoft.com/office/drawing/2014/main" id="{EBBD2238-AA48-485E-838A-63DDBCF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A01BFC9-B4CC-486A-832B-0EB7E55F65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78"/>
    </mc:Choice>
    <mc:Fallback xmlns="">
      <p:transition spd="slow" advTm="1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3085"/>
            <a:ext cx="10515600" cy="1325563"/>
          </a:xfrm>
        </p:spPr>
        <p:txBody>
          <a:bodyPr/>
          <a:lstStyle/>
          <a:p>
            <a:pPr algn="ctr"/>
            <a:r>
              <a:rPr b="1" u="sng" dirty="0"/>
              <a:t>Welcome &amp; Purpose</a:t>
            </a:r>
          </a:p>
        </p:txBody>
      </p:sp>
      <p:sp>
        <p:nvSpPr>
          <p:cNvPr id="3" name="Content Placeholder 2"/>
          <p:cNvSpPr>
            <a:spLocks noGrp="1"/>
          </p:cNvSpPr>
          <p:nvPr>
            <p:ph idx="1"/>
          </p:nvPr>
        </p:nvSpPr>
        <p:spPr>
          <a:xfrm>
            <a:off x="838200" y="974530"/>
            <a:ext cx="10515600" cy="4351338"/>
          </a:xfrm>
        </p:spPr>
        <p:txBody>
          <a:bodyPr/>
          <a:lstStyle/>
          <a:p>
            <a:endParaRPr dirty="0"/>
          </a:p>
          <a:p>
            <a:endParaRPr dirty="0"/>
          </a:p>
          <a:p>
            <a:r>
              <a:rPr lang="en-US" dirty="0"/>
              <a:t>S</a:t>
            </a:r>
            <a:r>
              <a:rPr dirty="0"/>
              <a:t>trong partnerships between school and home are ke</a:t>
            </a:r>
            <a:r>
              <a:rPr lang="en-US" dirty="0"/>
              <a:t>y!</a:t>
            </a:r>
            <a:endParaRPr dirty="0"/>
          </a:p>
        </p:txBody>
      </p:sp>
      <p:pic>
        <p:nvPicPr>
          <p:cNvPr id="6" name="Picture 5" descr="UploadedImage0.jpg">
            <a:extLst>
              <a:ext uri="{FF2B5EF4-FFF2-40B4-BE49-F238E27FC236}">
                <a16:creationId xmlns:a16="http://schemas.microsoft.com/office/drawing/2014/main" id="{0D91772A-C760-4122-A00B-3998D75870C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2">
            <a:extLst>
              <a:ext uri="{FF2B5EF4-FFF2-40B4-BE49-F238E27FC236}">
                <a16:creationId xmlns:a16="http://schemas.microsoft.com/office/drawing/2014/main" id="{A1091758-9E08-49AC-957E-DAA39E593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37B76503-C984-4F1F-AF1B-CF2431AEAA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17"/>
    </mc:Choice>
    <mc:Fallback xmlns="">
      <p:transition spd="slow" advTm="2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b="1" u="sng" dirty="0"/>
              <a:t>Our Character Values</a:t>
            </a:r>
          </a:p>
        </p:txBody>
      </p:sp>
      <p:sp>
        <p:nvSpPr>
          <p:cNvPr id="3" name="Content Placeholder 2"/>
          <p:cNvSpPr>
            <a:spLocks noGrp="1"/>
          </p:cNvSpPr>
          <p:nvPr>
            <p:ph idx="1"/>
          </p:nvPr>
        </p:nvSpPr>
        <p:spPr>
          <a:xfrm>
            <a:off x="838200" y="1061267"/>
            <a:ext cx="10515600" cy="3572695"/>
          </a:xfrm>
        </p:spPr>
        <p:txBody>
          <a:bodyPr>
            <a:normAutofit lnSpcReduction="10000"/>
          </a:bodyPr>
          <a:lstStyle/>
          <a:p>
            <a:r>
              <a:rPr dirty="0"/>
              <a:t>At the heart of everything we do are our Character Values:</a:t>
            </a:r>
          </a:p>
          <a:p>
            <a:endParaRPr dirty="0"/>
          </a:p>
          <a:p>
            <a:pPr lvl="1"/>
            <a:r>
              <a:rPr dirty="0"/>
              <a:t>Pride</a:t>
            </a:r>
          </a:p>
          <a:p>
            <a:pPr lvl="1"/>
            <a:r>
              <a:rPr dirty="0"/>
              <a:t>Endeavour</a:t>
            </a:r>
          </a:p>
          <a:p>
            <a:pPr lvl="1"/>
            <a:r>
              <a:rPr dirty="0"/>
              <a:t>Resilience</a:t>
            </a:r>
          </a:p>
          <a:p>
            <a:pPr lvl="1"/>
            <a:r>
              <a:rPr dirty="0"/>
              <a:t>Kindness</a:t>
            </a:r>
          </a:p>
          <a:p>
            <a:endParaRPr dirty="0"/>
          </a:p>
          <a:p>
            <a:r>
              <a:rPr dirty="0"/>
              <a:t>These values shape our expectations, curriculum, and relationships.</a:t>
            </a:r>
          </a:p>
        </p:txBody>
      </p:sp>
      <p:pic>
        <p:nvPicPr>
          <p:cNvPr id="6" name="Picture 5" descr="UploadedImage0.jpg">
            <a:extLst>
              <a:ext uri="{FF2B5EF4-FFF2-40B4-BE49-F238E27FC236}">
                <a16:creationId xmlns:a16="http://schemas.microsoft.com/office/drawing/2014/main" id="{F2F87F93-FF20-45F4-812E-D0165551AEB6}"/>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2D0D0E2A-5637-4126-AFC2-16216296970B}"/>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8503DB99-CA95-4E66-9961-B7B1892389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51"/>
    </mc:Choice>
    <mc:Fallback xmlns="">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Overview – Hours per Fortnight</a:t>
            </a:r>
          </a:p>
        </p:txBody>
      </p:sp>
      <p:sp>
        <p:nvSpPr>
          <p:cNvPr id="9" name="Text Placeholder 8">
            <a:extLst>
              <a:ext uri="{FF2B5EF4-FFF2-40B4-BE49-F238E27FC236}">
                <a16:creationId xmlns:a16="http://schemas.microsoft.com/office/drawing/2014/main" id="{7AE7846A-EED4-46FF-B509-4A9BB2F6F699}"/>
              </a:ext>
            </a:extLst>
          </p:cNvPr>
          <p:cNvSpPr>
            <a:spLocks noGrp="1"/>
          </p:cNvSpPr>
          <p:nvPr>
            <p:ph type="body" idx="1"/>
          </p:nvPr>
        </p:nvSpPr>
        <p:spPr/>
        <p:txBody>
          <a:bodyPr/>
          <a:lstStyle/>
          <a:p>
            <a:r>
              <a:rPr lang="en-US" dirty="0"/>
              <a:t>Core</a:t>
            </a:r>
            <a:endParaRPr lang="en-GB" dirty="0"/>
          </a:p>
        </p:txBody>
      </p:sp>
      <p:sp>
        <p:nvSpPr>
          <p:cNvPr id="3" name="Content Placeholder 2"/>
          <p:cNvSpPr>
            <a:spLocks noGrp="1"/>
          </p:cNvSpPr>
          <p:nvPr>
            <p:ph sz="half" idx="2"/>
          </p:nvPr>
        </p:nvSpPr>
        <p:spPr/>
        <p:txBody>
          <a:bodyPr>
            <a:normAutofit fontScale="92500" lnSpcReduction="20000"/>
          </a:bodyPr>
          <a:lstStyle/>
          <a:p>
            <a:pPr marL="0" indent="0" algn="ctr">
              <a:buNone/>
            </a:pPr>
            <a:r>
              <a:rPr dirty="0"/>
              <a:t>English: 8</a:t>
            </a:r>
          </a:p>
          <a:p>
            <a:pPr algn="ctr"/>
            <a:r>
              <a:rPr dirty="0" err="1"/>
              <a:t>Maths</a:t>
            </a:r>
            <a:r>
              <a:rPr dirty="0"/>
              <a:t>: 8</a:t>
            </a:r>
          </a:p>
          <a:p>
            <a:pPr algn="ctr"/>
            <a:r>
              <a:rPr dirty="0"/>
              <a:t>Science: 6</a:t>
            </a:r>
          </a:p>
          <a:p>
            <a:pPr algn="ctr"/>
            <a:r>
              <a:rPr dirty="0"/>
              <a:t>History: 4</a:t>
            </a:r>
          </a:p>
          <a:p>
            <a:pPr algn="ctr"/>
            <a:r>
              <a:rPr dirty="0"/>
              <a:t>Geography: </a:t>
            </a:r>
            <a:r>
              <a:rPr lang="en-US" dirty="0"/>
              <a:t>4</a:t>
            </a:r>
          </a:p>
          <a:p>
            <a:pPr algn="ctr"/>
            <a:r>
              <a:rPr lang="en-GB" dirty="0"/>
              <a:t>Languages: 3</a:t>
            </a:r>
            <a:endParaRPr dirty="0"/>
          </a:p>
          <a:p>
            <a:endParaRPr lang="en-GB" sz="2400" dirty="0"/>
          </a:p>
        </p:txBody>
      </p:sp>
      <p:sp>
        <p:nvSpPr>
          <p:cNvPr id="10" name="Text Placeholder 9">
            <a:extLst>
              <a:ext uri="{FF2B5EF4-FFF2-40B4-BE49-F238E27FC236}">
                <a16:creationId xmlns:a16="http://schemas.microsoft.com/office/drawing/2014/main" id="{480F6E1A-591E-4538-A96A-66D5AF2702F6}"/>
              </a:ext>
            </a:extLst>
          </p:cNvPr>
          <p:cNvSpPr>
            <a:spLocks noGrp="1"/>
          </p:cNvSpPr>
          <p:nvPr>
            <p:ph type="body" sz="quarter" idx="3"/>
          </p:nvPr>
        </p:nvSpPr>
        <p:spPr/>
        <p:txBody>
          <a:bodyPr/>
          <a:lstStyle/>
          <a:p>
            <a:r>
              <a:rPr lang="en-US" dirty="0"/>
              <a:t>Non-core</a:t>
            </a:r>
            <a:endParaRPr lang="en-GB" dirty="0"/>
          </a:p>
        </p:txBody>
      </p:sp>
      <p:sp>
        <p:nvSpPr>
          <p:cNvPr id="11" name="Content Placeholder 10">
            <a:extLst>
              <a:ext uri="{FF2B5EF4-FFF2-40B4-BE49-F238E27FC236}">
                <a16:creationId xmlns:a16="http://schemas.microsoft.com/office/drawing/2014/main" id="{3E27CD6B-FA1F-4EA3-BA03-49ECEEA7AE65}"/>
              </a:ext>
            </a:extLst>
          </p:cNvPr>
          <p:cNvSpPr>
            <a:spLocks noGrp="1"/>
          </p:cNvSpPr>
          <p:nvPr>
            <p:ph sz="quarter" idx="4"/>
          </p:nvPr>
        </p:nvSpPr>
        <p:spPr/>
        <p:txBody>
          <a:bodyPr>
            <a:normAutofit fontScale="92500" lnSpcReduction="20000"/>
          </a:bodyPr>
          <a:lstStyle/>
          <a:p>
            <a:pPr algn="ctr"/>
            <a:r>
              <a:rPr lang="en-US" sz="2800" dirty="0"/>
              <a:t>PE: 4</a:t>
            </a:r>
          </a:p>
          <a:p>
            <a:pPr algn="ctr"/>
            <a:r>
              <a:rPr lang="en-US" sz="2800" dirty="0"/>
              <a:t>Art: 2</a:t>
            </a:r>
          </a:p>
          <a:p>
            <a:pPr algn="ctr"/>
            <a:r>
              <a:rPr lang="en-US" dirty="0"/>
              <a:t>Computing: 2</a:t>
            </a:r>
          </a:p>
          <a:p>
            <a:pPr algn="ctr"/>
            <a:r>
              <a:rPr lang="en-US" sz="2800" dirty="0"/>
              <a:t>STEM: 1</a:t>
            </a:r>
          </a:p>
          <a:p>
            <a:pPr algn="ctr"/>
            <a:r>
              <a:rPr lang="en-US" dirty="0"/>
              <a:t>PSHE: 2</a:t>
            </a:r>
          </a:p>
          <a:p>
            <a:pPr algn="ctr"/>
            <a:r>
              <a:rPr lang="en-US" sz="2800" dirty="0"/>
              <a:t>Drama</a:t>
            </a:r>
            <a:r>
              <a:rPr lang="en-US" dirty="0"/>
              <a:t>: 2</a:t>
            </a:r>
          </a:p>
          <a:p>
            <a:pPr algn="ctr"/>
            <a:r>
              <a:rPr lang="en-US" sz="2800" dirty="0"/>
              <a:t>Food</a:t>
            </a:r>
            <a:r>
              <a:rPr lang="en-US" dirty="0"/>
              <a:t>: 2</a:t>
            </a:r>
          </a:p>
          <a:p>
            <a:pPr algn="ctr"/>
            <a:r>
              <a:rPr lang="en-US" sz="2800" dirty="0"/>
              <a:t>Music: 1</a:t>
            </a:r>
          </a:p>
          <a:p>
            <a:pPr algn="ctr"/>
            <a:r>
              <a:rPr lang="en-US" dirty="0"/>
              <a:t>RE: 1</a:t>
            </a:r>
            <a:endParaRPr lang="en-GB" dirty="0"/>
          </a:p>
        </p:txBody>
      </p:sp>
      <p:pic>
        <p:nvPicPr>
          <p:cNvPr id="6" name="Picture 5" descr="UploadedImage0.jpg">
            <a:extLst>
              <a:ext uri="{FF2B5EF4-FFF2-40B4-BE49-F238E27FC236}">
                <a16:creationId xmlns:a16="http://schemas.microsoft.com/office/drawing/2014/main" id="{007B3D58-01F1-4D36-95B2-2161BE6DDA7F}"/>
              </a:ext>
            </a:extLst>
          </p:cNvPr>
          <p:cNvPicPr>
            <a:picLocks noChangeAspect="1"/>
          </p:cNvPicPr>
          <p:nvPr/>
        </p:nvPicPr>
        <p:blipFill>
          <a:blip r:embed="rId5"/>
          <a:stretch>
            <a:fillRect/>
          </a:stretch>
        </p:blipFill>
        <p:spPr>
          <a:xfrm>
            <a:off x="149890" y="5618746"/>
            <a:ext cx="1808954" cy="1051455"/>
          </a:xfrm>
          <a:prstGeom prst="rect">
            <a:avLst/>
          </a:prstGeom>
        </p:spPr>
      </p:pic>
      <p:pic>
        <p:nvPicPr>
          <p:cNvPr id="7" name="Picture 6">
            <a:extLst>
              <a:ext uri="{FF2B5EF4-FFF2-40B4-BE49-F238E27FC236}">
                <a16:creationId xmlns:a16="http://schemas.microsoft.com/office/drawing/2014/main" id="{A96A47E5-A5D2-4557-BA7D-47FDE4DB9460}"/>
              </a:ext>
            </a:extLst>
          </p:cNvPr>
          <p:cNvPicPr>
            <a:picLocks noChangeAspect="1"/>
          </p:cNvPicPr>
          <p:nvPr/>
        </p:nvPicPr>
        <p:blipFill>
          <a:blip r:embed="rId6"/>
          <a:stretch>
            <a:fillRect/>
          </a:stretch>
        </p:blipFill>
        <p:spPr>
          <a:xfrm>
            <a:off x="10438734" y="5344638"/>
            <a:ext cx="1603377" cy="1325564"/>
          </a:xfrm>
          <a:prstGeom prst="rect">
            <a:avLst/>
          </a:prstGeom>
        </p:spPr>
      </p:pic>
      <p:pic>
        <p:nvPicPr>
          <p:cNvPr id="4" name="Audio 3">
            <a:hlinkClick r:id="" action="ppaction://media"/>
            <a:extLst>
              <a:ext uri="{FF2B5EF4-FFF2-40B4-BE49-F238E27FC236}">
                <a16:creationId xmlns:a16="http://schemas.microsoft.com/office/drawing/2014/main" id="{137757D8-4500-4E89-98C1-49B65A7AE5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21"/>
    </mc:Choice>
    <mc:Fallback xmlns="">
      <p:transition spd="slow" advTm="3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Assessment Strategies</a:t>
            </a:r>
          </a:p>
        </p:txBody>
      </p:sp>
      <p:sp>
        <p:nvSpPr>
          <p:cNvPr id="3" name="Content Placeholder 2"/>
          <p:cNvSpPr>
            <a:spLocks noGrp="1"/>
          </p:cNvSpPr>
          <p:nvPr>
            <p:ph idx="1"/>
          </p:nvPr>
        </p:nvSpPr>
        <p:spPr>
          <a:xfrm>
            <a:off x="838200" y="1159484"/>
            <a:ext cx="10515600" cy="4351338"/>
          </a:xfrm>
        </p:spPr>
        <p:txBody>
          <a:bodyPr/>
          <a:lstStyle/>
          <a:p>
            <a:r>
              <a:rPr dirty="0"/>
              <a:t>We use a range of assessment strategies to support learning:</a:t>
            </a:r>
          </a:p>
          <a:p>
            <a:endParaRPr dirty="0"/>
          </a:p>
          <a:p>
            <a:pPr lvl="1"/>
            <a:r>
              <a:rPr b="1" dirty="0"/>
              <a:t>Cold Calling</a:t>
            </a:r>
            <a:r>
              <a:rPr dirty="0"/>
              <a:t>: Encourages engagement and deep thinking.</a:t>
            </a:r>
          </a:p>
          <a:p>
            <a:pPr lvl="1"/>
            <a:r>
              <a:rPr b="1" dirty="0"/>
              <a:t>Mini-Whiteboards</a:t>
            </a:r>
            <a:r>
              <a:rPr dirty="0"/>
              <a:t>: Allows pupils to show their thinking quickly and clearly.</a:t>
            </a:r>
          </a:p>
          <a:p>
            <a:endParaRPr dirty="0"/>
          </a:p>
          <a:p>
            <a:r>
              <a:rPr dirty="0"/>
              <a:t>These strategies promote resilience and active participation.</a:t>
            </a:r>
          </a:p>
        </p:txBody>
      </p:sp>
      <p:pic>
        <p:nvPicPr>
          <p:cNvPr id="6" name="Picture 5" descr="UploadedImage0.jpg">
            <a:extLst>
              <a:ext uri="{FF2B5EF4-FFF2-40B4-BE49-F238E27FC236}">
                <a16:creationId xmlns:a16="http://schemas.microsoft.com/office/drawing/2014/main" id="{A6B4C79C-3CDF-4146-B4B3-694C273B073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146F37DC-0D8F-4A93-B0DE-8DCF75FED43C}"/>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B0F88698-315D-495C-8831-5047BB2D7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28"/>
    </mc:Choice>
    <mc:Fallback xmlns="">
      <p:transitio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Alignmen</a:t>
            </a:r>
            <a:r>
              <a:rPr lang="en-US" b="1" u="sng" dirty="0"/>
              <a:t>t</a:t>
            </a:r>
            <a:endParaRPr b="1" u="sng" dirty="0"/>
          </a:p>
        </p:txBody>
      </p:sp>
      <p:sp>
        <p:nvSpPr>
          <p:cNvPr id="3" name="Content Placeholder 2"/>
          <p:cNvSpPr>
            <a:spLocks noGrp="1"/>
          </p:cNvSpPr>
          <p:nvPr>
            <p:ph idx="1"/>
          </p:nvPr>
        </p:nvSpPr>
        <p:spPr/>
        <p:txBody>
          <a:bodyPr/>
          <a:lstStyle/>
          <a:p>
            <a:r>
              <a:rPr dirty="0"/>
              <a:t>English, </a:t>
            </a:r>
            <a:r>
              <a:rPr dirty="0" err="1"/>
              <a:t>Maths</a:t>
            </a:r>
            <a:r>
              <a:rPr dirty="0"/>
              <a:t>, Science, History, and Geography.</a:t>
            </a:r>
          </a:p>
          <a:p>
            <a:endParaRPr dirty="0"/>
          </a:p>
          <a:p>
            <a:r>
              <a:rPr dirty="0"/>
              <a:t>This new curriculum ensures consistency and high standards across our schools.</a:t>
            </a:r>
          </a:p>
        </p:txBody>
      </p:sp>
      <p:pic>
        <p:nvPicPr>
          <p:cNvPr id="6" name="Picture 5" descr="UploadedImage0.jpg">
            <a:extLst>
              <a:ext uri="{FF2B5EF4-FFF2-40B4-BE49-F238E27FC236}">
                <a16:creationId xmlns:a16="http://schemas.microsoft.com/office/drawing/2014/main" id="{837CD432-3E22-4936-BB48-5803600BF0E8}"/>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A8D4CF40-1408-4A35-B51F-B415DD567860}"/>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E4CF6A5E-0EA9-4D93-BC7F-1B3594DBF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66"/>
    </mc:Choice>
    <mc:Fallback xmlns="">
      <p:transition spd="slow" advTm="3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Supporting Your Child at Home</a:t>
            </a:r>
          </a:p>
        </p:txBody>
      </p:sp>
      <p:sp>
        <p:nvSpPr>
          <p:cNvPr id="3" name="Content Placeholder 2"/>
          <p:cNvSpPr>
            <a:spLocks noGrp="1"/>
          </p:cNvSpPr>
          <p:nvPr>
            <p:ph idx="1"/>
          </p:nvPr>
        </p:nvSpPr>
        <p:spPr>
          <a:xfrm>
            <a:off x="838200" y="1159484"/>
            <a:ext cx="10515600" cy="4351338"/>
          </a:xfrm>
        </p:spPr>
        <p:txBody>
          <a:bodyPr/>
          <a:lstStyle/>
          <a:p>
            <a:pPr marL="0" indent="0">
              <a:buNone/>
            </a:pPr>
            <a:endParaRPr dirty="0"/>
          </a:p>
          <a:p>
            <a:r>
              <a:rPr dirty="0"/>
              <a:t>Ask about their learning each day.</a:t>
            </a:r>
          </a:p>
          <a:p>
            <a:r>
              <a:rPr dirty="0"/>
              <a:t>Encourage regular reading.</a:t>
            </a:r>
          </a:p>
          <a:p>
            <a:r>
              <a:rPr dirty="0"/>
              <a:t>Help with </a:t>
            </a:r>
            <a:r>
              <a:rPr dirty="0" err="1"/>
              <a:t>organisation</a:t>
            </a:r>
            <a:r>
              <a:rPr dirty="0"/>
              <a:t> and homework.</a:t>
            </a:r>
          </a:p>
          <a:p>
            <a:r>
              <a:rPr dirty="0"/>
              <a:t>Celebrate effort and encourage resilience.</a:t>
            </a:r>
          </a:p>
          <a:p>
            <a:endParaRPr dirty="0"/>
          </a:p>
          <a:p>
            <a:r>
              <a:rPr dirty="0"/>
              <a:t>Your involvement makes a real difference</a:t>
            </a:r>
            <a:r>
              <a:rPr lang="en-US" dirty="0"/>
              <a:t>!</a:t>
            </a:r>
            <a:endParaRPr dirty="0"/>
          </a:p>
        </p:txBody>
      </p:sp>
      <p:pic>
        <p:nvPicPr>
          <p:cNvPr id="6" name="Picture 5" descr="UploadedImage0.jpg">
            <a:extLst>
              <a:ext uri="{FF2B5EF4-FFF2-40B4-BE49-F238E27FC236}">
                <a16:creationId xmlns:a16="http://schemas.microsoft.com/office/drawing/2014/main" id="{22BDCF8E-A0EB-4439-9C2D-2B2859D3E059}"/>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62E15E27-0A08-4005-9A22-D5E83E04D77E}"/>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32EAABEE-A65F-4F0E-8ADE-788FDE817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53"/>
    </mc:Choice>
    <mc:Fallback xmlns="">
      <p:transition spd="slow" advTm="2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899"/>
            <a:ext cx="10515600" cy="1325563"/>
          </a:xfrm>
        </p:spPr>
        <p:txBody>
          <a:bodyPr/>
          <a:lstStyle/>
          <a:p>
            <a:pPr algn="ctr"/>
            <a:r>
              <a:rPr b="1" u="sng" dirty="0"/>
              <a:t>Face-to-Face Curriculum Event</a:t>
            </a:r>
          </a:p>
        </p:txBody>
      </p:sp>
      <p:sp>
        <p:nvSpPr>
          <p:cNvPr id="3" name="Content Placeholder 2"/>
          <p:cNvSpPr>
            <a:spLocks noGrp="1"/>
          </p:cNvSpPr>
          <p:nvPr>
            <p:ph idx="1"/>
          </p:nvPr>
        </p:nvSpPr>
        <p:spPr>
          <a:xfrm>
            <a:off x="933068" y="1300744"/>
            <a:ext cx="10515600" cy="4351338"/>
          </a:xfrm>
        </p:spPr>
        <p:txBody>
          <a:bodyPr>
            <a:normAutofit/>
          </a:bodyPr>
          <a:lstStyle/>
          <a:p>
            <a:r>
              <a:rPr sz="2400" dirty="0"/>
              <a:t>Join us on Thursday 6th November for our Curriculum Parent Partnership Evening.</a:t>
            </a:r>
          </a:p>
          <a:p>
            <a:endParaRPr sz="2400" dirty="0"/>
          </a:p>
          <a:p>
            <a:r>
              <a:rPr sz="2400" dirty="0"/>
              <a:t>This event provides an opportunity to:</a:t>
            </a:r>
          </a:p>
          <a:p>
            <a:pPr lvl="1"/>
            <a:r>
              <a:rPr dirty="0"/>
              <a:t>Learn more about curriculum delivery.</a:t>
            </a:r>
            <a:endParaRPr lang="en-US" dirty="0"/>
          </a:p>
          <a:p>
            <a:pPr lvl="1"/>
            <a:r>
              <a:rPr dirty="0"/>
              <a:t>Ask questions and share feedback.</a:t>
            </a:r>
            <a:endParaRPr lang="en-US" dirty="0"/>
          </a:p>
          <a:p>
            <a:pPr lvl="1"/>
            <a:r>
              <a:rPr dirty="0"/>
              <a:t>Connect with senior staff.</a:t>
            </a:r>
          </a:p>
          <a:p>
            <a:endParaRPr sz="2400" dirty="0"/>
          </a:p>
          <a:p>
            <a:r>
              <a:rPr sz="2400" dirty="0"/>
              <a:t>We look forward to welcoming you.</a:t>
            </a:r>
          </a:p>
        </p:txBody>
      </p:sp>
      <p:pic>
        <p:nvPicPr>
          <p:cNvPr id="6" name="Picture 5" descr="UploadedImage0.jpg">
            <a:extLst>
              <a:ext uri="{FF2B5EF4-FFF2-40B4-BE49-F238E27FC236}">
                <a16:creationId xmlns:a16="http://schemas.microsoft.com/office/drawing/2014/main" id="{6ED656B2-79D6-4D5E-9F9D-1B016A9885FD}"/>
              </a:ext>
            </a:extLst>
          </p:cNvPr>
          <p:cNvPicPr>
            <a:picLocks noChangeAspect="1"/>
          </p:cNvPicPr>
          <p:nvPr/>
        </p:nvPicPr>
        <p:blipFill>
          <a:blip r:embed="rId5"/>
          <a:stretch>
            <a:fillRect/>
          </a:stretch>
        </p:blipFill>
        <p:spPr>
          <a:xfrm>
            <a:off x="0" y="5353479"/>
            <a:ext cx="2557243" cy="1486398"/>
          </a:xfrm>
          <a:prstGeom prst="rect">
            <a:avLst/>
          </a:prstGeom>
        </p:spPr>
      </p:pic>
      <p:pic>
        <p:nvPicPr>
          <p:cNvPr id="7" name="Picture 6">
            <a:extLst>
              <a:ext uri="{FF2B5EF4-FFF2-40B4-BE49-F238E27FC236}">
                <a16:creationId xmlns:a16="http://schemas.microsoft.com/office/drawing/2014/main" id="{A1810757-4D1C-47F1-87AD-27984ABD7D91}"/>
              </a:ext>
            </a:extLst>
          </p:cNvPr>
          <p:cNvPicPr>
            <a:picLocks noChangeAspect="1"/>
          </p:cNvPicPr>
          <p:nvPr/>
        </p:nvPicPr>
        <p:blipFill>
          <a:blip r:embed="rId6"/>
          <a:stretch>
            <a:fillRect/>
          </a:stretch>
        </p:blipFill>
        <p:spPr>
          <a:xfrm>
            <a:off x="9729003" y="4803637"/>
            <a:ext cx="2462997" cy="2036240"/>
          </a:xfrm>
          <a:prstGeom prst="rect">
            <a:avLst/>
          </a:prstGeom>
        </p:spPr>
      </p:pic>
      <p:pic>
        <p:nvPicPr>
          <p:cNvPr id="8" name="Audio 7">
            <a:hlinkClick r:id="" action="ppaction://media"/>
            <a:extLst>
              <a:ext uri="{FF2B5EF4-FFF2-40B4-BE49-F238E27FC236}">
                <a16:creationId xmlns:a16="http://schemas.microsoft.com/office/drawing/2014/main" id="{1B466A2D-2257-4A08-BF2A-A6936A9D4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35"/>
    </mc:Choice>
    <mc:Fallback xmlns="">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Final Message</a:t>
            </a:r>
          </a:p>
        </p:txBody>
      </p:sp>
      <p:sp>
        <p:nvSpPr>
          <p:cNvPr id="3" name="Content Placeholder 2"/>
          <p:cNvSpPr>
            <a:spLocks noGrp="1"/>
          </p:cNvSpPr>
          <p:nvPr>
            <p:ph idx="1"/>
          </p:nvPr>
        </p:nvSpPr>
        <p:spPr>
          <a:xfrm>
            <a:off x="838200" y="1300744"/>
            <a:ext cx="10515600" cy="4351338"/>
          </a:xfrm>
        </p:spPr>
        <p:txBody>
          <a:bodyPr/>
          <a:lstStyle/>
          <a:p>
            <a:r>
              <a:rPr dirty="0"/>
              <a:t>Thank you</a:t>
            </a:r>
            <a:endParaRPr lang="en-US" dirty="0"/>
          </a:p>
          <a:p>
            <a:endParaRPr dirty="0"/>
          </a:p>
          <a:p>
            <a:r>
              <a:rPr dirty="0"/>
              <a:t>We hope you found it informative and reassuring.</a:t>
            </a:r>
          </a:p>
          <a:p>
            <a:endParaRPr dirty="0"/>
          </a:p>
          <a:p>
            <a:r>
              <a:rPr dirty="0"/>
              <a:t>If you have any questions, please contact </a:t>
            </a:r>
            <a:r>
              <a:rPr lang="en-US" dirty="0">
                <a:hlinkClick r:id="rId5"/>
              </a:rPr>
              <a:t>shaun.martin@attrust.org.uk</a:t>
            </a:r>
            <a:r>
              <a:rPr lang="en-US" dirty="0"/>
              <a:t> </a:t>
            </a:r>
            <a:endParaRPr dirty="0"/>
          </a:p>
        </p:txBody>
      </p:sp>
      <p:pic>
        <p:nvPicPr>
          <p:cNvPr id="6" name="Picture 5" descr="UploadedImage0.jpg">
            <a:extLst>
              <a:ext uri="{FF2B5EF4-FFF2-40B4-BE49-F238E27FC236}">
                <a16:creationId xmlns:a16="http://schemas.microsoft.com/office/drawing/2014/main" id="{2A952C06-8A7A-48F6-B27D-7593A22018A8}"/>
              </a:ext>
            </a:extLst>
          </p:cNvPr>
          <p:cNvPicPr>
            <a:picLocks noChangeAspect="1"/>
          </p:cNvPicPr>
          <p:nvPr/>
        </p:nvPicPr>
        <p:blipFill>
          <a:blip r:embed="rId6"/>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3B6A363A-1D19-4997-9171-4CC72BDEFB9E}"/>
              </a:ext>
            </a:extLst>
          </p:cNvPr>
          <p:cNvPicPr>
            <a:picLocks noChangeAspect="1"/>
          </p:cNvPicPr>
          <p:nvPr/>
        </p:nvPicPr>
        <p:blipFill>
          <a:blip r:embed="rId7"/>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2F80BC3D-313F-45D7-BB73-EB4EDDAFE8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73"/>
    </mc:Choice>
    <mc:Fallback xmlns="">
      <p:transition spd="slow" advTm="2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16D3641B0AAB478669B9B2C6BA3FD8" ma:contentTypeVersion="13" ma:contentTypeDescription="Create a new document." ma:contentTypeScope="" ma:versionID="0614709038a38337e68cebb1924aa670">
  <xsd:schema xmlns:xsd="http://www.w3.org/2001/XMLSchema" xmlns:xs="http://www.w3.org/2001/XMLSchema" xmlns:p="http://schemas.microsoft.com/office/2006/metadata/properties" xmlns:ns2="afdff16a-8a06-42d5-9f0a-8fcf6e62527f" xmlns:ns3="e5db2067-286c-478d-9edd-2f6d5b3c665b" targetNamespace="http://schemas.microsoft.com/office/2006/metadata/properties" ma:root="true" ma:fieldsID="72ea1a276a7375af03da0f6b13e60aaf" ns2:_="" ns3:_="">
    <xsd:import namespace="afdff16a-8a06-42d5-9f0a-8fcf6e62527f"/>
    <xsd:import namespace="e5db2067-286c-478d-9edd-2f6d5b3c665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ff16a-8a06-42d5-9f0a-8fcf6e6252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70d78a-a434-4c6f-b27f-71902a55d64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db2067-286c-478d-9edd-2f6d5b3c66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242bf4e-0231-4bd4-b3c4-8c6b844ae335}" ma:internalName="TaxCatchAll" ma:showField="CatchAllData" ma:web="e5db2067-286c-478d-9edd-2f6d5b3c66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db2067-286c-478d-9edd-2f6d5b3c665b" xsi:nil="true"/>
    <lcf76f155ced4ddcb4097134ff3c332f xmlns="afdff16a-8a06-42d5-9f0a-8fcf6e6252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80AD9D-8FB7-4540-AC2A-4C63484940A9}"/>
</file>

<file path=customXml/itemProps2.xml><?xml version="1.0" encoding="utf-8"?>
<ds:datastoreItem xmlns:ds="http://schemas.openxmlformats.org/officeDocument/2006/customXml" ds:itemID="{FEB6DA08-DDEF-476E-9F1D-45B90E192582}"/>
</file>

<file path=customXml/itemProps3.xml><?xml version="1.0" encoding="utf-8"?>
<ds:datastoreItem xmlns:ds="http://schemas.openxmlformats.org/officeDocument/2006/customXml" ds:itemID="{8199A782-A438-4D66-AF44-7B8CA69C89A3}"/>
</file>

<file path=docProps/app.xml><?xml version="1.0" encoding="utf-8"?>
<Properties xmlns="http://schemas.openxmlformats.org/officeDocument/2006/extended-properties" xmlns:vt="http://schemas.openxmlformats.org/officeDocument/2006/docPropsVTypes">
  <TotalTime>75</TotalTime>
  <Words>869</Words>
  <Application>Microsoft Office PowerPoint</Application>
  <PresentationFormat>Widescreen</PresentationFormat>
  <Paragraphs>90</Paragraphs>
  <Slides>9</Slides>
  <Notes>9</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Segoe Sans</vt:lpstr>
      <vt:lpstr>Office Theme</vt:lpstr>
      <vt:lpstr>Year 8 Curriculum Parent Partnership Event</vt:lpstr>
      <vt:lpstr>Welcome &amp; Purpose</vt:lpstr>
      <vt:lpstr>Our Character Values</vt:lpstr>
      <vt:lpstr>Curriculum Overview – Hours per Fortnight</vt:lpstr>
      <vt:lpstr>Assessment Strategies</vt:lpstr>
      <vt:lpstr>Curriculum Alignment</vt:lpstr>
      <vt:lpstr>Supporting Your Child at Home</vt:lpstr>
      <vt:lpstr>Face-to-Face Curriculum Event</vt:lpstr>
      <vt:lpstr>Final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Martin (Staff - The Queen Elizabeth Academy)</dc:creator>
  <cp:lastModifiedBy>Julie Selby (Staff - The Queen Elizabeth Academy)</cp:lastModifiedBy>
  <cp:revision>7</cp:revision>
  <dcterms:created xsi:type="dcterms:W3CDTF">2025-09-09T21:31:02Z</dcterms:created>
  <dcterms:modified xsi:type="dcterms:W3CDTF">2025-09-17T10:04:24Z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0x010100F116D3641B0AAB478669B9B2C6BA3FD8</vt:lpwstr>
  </property>
</Properties>
</file>