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</p:sldMasterIdLst>
  <p:notesMasterIdLst>
    <p:notesMasterId r:id="rId7"/>
  </p:notesMasterIdLst>
  <p:sldIdLst>
    <p:sldId id="256" r:id="rId5"/>
    <p:sldId id="259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FFCC"/>
    <a:srgbClr val="FFFFCC"/>
    <a:srgbClr val="FFFF66"/>
    <a:srgbClr val="FF99CC"/>
    <a:srgbClr val="FF822D"/>
    <a:srgbClr val="FFA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82F990-3AC2-4569-88FE-2EA0C50AFC79}" v="49" dt="2025-06-18T10:48:26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319" autoAdjust="0"/>
  </p:normalViewPr>
  <p:slideViewPr>
    <p:cSldViewPr snapToGrid="0">
      <p:cViewPr varScale="1">
        <p:scale>
          <a:sx n="69" d="100"/>
          <a:sy n="69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4B3A-F165-42F2-8B54-2E942EC44C15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326A9-89AA-4B63-8405-9433889A3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03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A6D1-693E-4AAF-8BBB-8B3C402BE4E5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00F0-EDF5-44F3-80B6-E7D4A628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A6D1-693E-4AAF-8BBB-8B3C402BE4E5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00F0-EDF5-44F3-80B6-E7D4A628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90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A6D1-693E-4AAF-8BBB-8B3C402BE4E5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00F0-EDF5-44F3-80B6-E7D4A628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2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A6D1-693E-4AAF-8BBB-8B3C402BE4E5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00F0-EDF5-44F3-80B6-E7D4A628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4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A6D1-693E-4AAF-8BBB-8B3C402BE4E5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00F0-EDF5-44F3-80B6-E7D4A628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2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A6D1-693E-4AAF-8BBB-8B3C402BE4E5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00F0-EDF5-44F3-80B6-E7D4A628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A6D1-693E-4AAF-8BBB-8B3C402BE4E5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00F0-EDF5-44F3-80B6-E7D4A628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A6D1-693E-4AAF-8BBB-8B3C402BE4E5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00F0-EDF5-44F3-80B6-E7D4A628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55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A6D1-693E-4AAF-8BBB-8B3C402BE4E5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00F0-EDF5-44F3-80B6-E7D4A628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A6D1-693E-4AAF-8BBB-8B3C402BE4E5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00F0-EDF5-44F3-80B6-E7D4A628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2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A6D1-693E-4AAF-8BBB-8B3C402BE4E5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00F0-EDF5-44F3-80B6-E7D4A628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8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2A6D1-693E-4AAF-8BBB-8B3C402BE4E5}" type="datetimeFigureOut">
              <a:rPr lang="en-GB" smtClean="0"/>
              <a:t>08/07/2025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00F0-EDF5-44F3-80B6-E7D4A628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23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clipart.info/house-png-clip-art2210-343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animalia-life.club/qa/pictures/question-mark-transparent-background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ar.inspiredpencil.com/pictures-2023/clipart-chai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clipartmag.com/grammar-clipart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www.vrogue.co/post/grammar-clipart-tenses-grammar-tenses-transparent-free-for-download-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D5000509-5FF1-44F2-A41B-324F8DC7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4" y="800738"/>
            <a:ext cx="14541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Key vocabulary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ontrol 7">
            <a:extLst>
              <a:ext uri="{FF2B5EF4-FFF2-40B4-BE49-F238E27FC236}">
                <a16:creationId xmlns:a16="http://schemas.microsoft.com/office/drawing/2014/main" id="{3347ABCB-F562-4E78-B1C3-E9711EC2460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896549" y="6193609"/>
            <a:ext cx="2655888" cy="27241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B0AAF8B4-AB98-404E-BBAA-36C0724D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6" y="512034"/>
            <a:ext cx="6562033" cy="26193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73264D"/>
                </a:solidFill>
                <a:effectLst/>
                <a:latin typeface="Twinkl SemiBold" charset="0"/>
              </a:rPr>
              <a:t>Ways to practise vocabulary</a:t>
            </a: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Twinkl SemiBold" charset="0"/>
              </a:rPr>
              <a:t>:  </a:t>
            </a: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SemiBold" charset="0"/>
              </a:rPr>
              <a:t>1. Look cover, write check</a:t>
            </a:r>
            <a:r>
              <a:rPr kumimoji="0" lang="en-GB" altLang="en-US" sz="10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Twinkl SemiBold" charset="0"/>
              </a:rPr>
              <a:t>  </a:t>
            </a:r>
            <a:r>
              <a:rPr kumimoji="0" lang="en-GB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SemiBold" charset="0"/>
              </a:rPr>
              <a:t>2. Log onto Quizlet  3. Getting people at home to test you  4. Language Nut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ontrol 10">
            <a:extLst>
              <a:ext uri="{FF2B5EF4-FFF2-40B4-BE49-F238E27FC236}">
                <a16:creationId xmlns:a16="http://schemas.microsoft.com/office/drawing/2014/main" id="{4447F6AC-6BD0-4509-B888-9C9F193ADBE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2436837" y="5433106"/>
            <a:ext cx="2101850" cy="348773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Control 13">
            <a:extLst>
              <a:ext uri="{FF2B5EF4-FFF2-40B4-BE49-F238E27FC236}">
                <a16:creationId xmlns:a16="http://schemas.microsoft.com/office/drawing/2014/main" id="{0D4909A7-A4E6-4F48-A36F-BBBA5D7DF5B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408209" y="5223669"/>
            <a:ext cx="1947863" cy="13525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Control 14">
            <a:extLst>
              <a:ext uri="{FF2B5EF4-FFF2-40B4-BE49-F238E27FC236}">
                <a16:creationId xmlns:a16="http://schemas.microsoft.com/office/drawing/2014/main" id="{1B1DD838-E54A-4E46-8505-24EF0B2FE239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70783" y="8892061"/>
            <a:ext cx="3255963" cy="29130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Control 16">
            <a:extLst>
              <a:ext uri="{FF2B5EF4-FFF2-40B4-BE49-F238E27FC236}">
                <a16:creationId xmlns:a16="http://schemas.microsoft.com/office/drawing/2014/main" id="{4FC93A53-38CB-4219-BF0D-7AEE28EF66CC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296513" y="7923456"/>
            <a:ext cx="2144712" cy="14541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Control 19">
            <a:extLst>
              <a:ext uri="{FF2B5EF4-FFF2-40B4-BE49-F238E27FC236}">
                <a16:creationId xmlns:a16="http://schemas.microsoft.com/office/drawing/2014/main" id="{E49C1709-D648-4D93-9EF4-3688AA75B22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6917341" y="11178566"/>
            <a:ext cx="1558925" cy="1143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Control 21">
            <a:extLst>
              <a:ext uri="{FF2B5EF4-FFF2-40B4-BE49-F238E27FC236}">
                <a16:creationId xmlns:a16="http://schemas.microsoft.com/office/drawing/2014/main" id="{13C9D042-F7B7-439E-9A81-637C4E2A2E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6885426" y="11868293"/>
            <a:ext cx="1971675" cy="133191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59343CC-E485-4430-93D2-90CC023BF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6" y="12958"/>
            <a:ext cx="6972950" cy="45280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Year 8 Spanish  Unit 1: House </a:t>
            </a:r>
            <a:r>
              <a:rPr lang="en-GB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&amp;</a:t>
            </a:r>
            <a:r>
              <a:rPr kumimoji="0" lang="en-GB" altLang="en-US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Homelife Knowledge Organiser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A223B0D-D030-4CAF-8BFD-B31651A82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381" y="99585"/>
            <a:ext cx="2637854" cy="1795421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sng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Twinkl SemiBold" charset="0"/>
              </a:rPr>
              <a:t>Big questions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Dow do  you say Where is my house?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 I describe my house?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 I say what furniture my have?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Where is everything?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 I describe my ideal room?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do I say what I did yesterday?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31982A6-661E-46A4-B97C-DDB561EE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05486"/>
              </p:ext>
            </p:extLst>
          </p:nvPr>
        </p:nvGraphicFramePr>
        <p:xfrm>
          <a:off x="79991" y="1050351"/>
          <a:ext cx="2916290" cy="2701674"/>
        </p:xfrm>
        <a:graphic>
          <a:graphicData uri="http://schemas.openxmlformats.org/drawingml/2006/table">
            <a:tbl>
              <a:tblPr/>
              <a:tblGrid>
                <a:gridCol w="1550289">
                  <a:extLst>
                    <a:ext uri="{9D8B030D-6E8A-4147-A177-3AD203B41FA5}">
                      <a16:colId xmlns:a16="http://schemas.microsoft.com/office/drawing/2014/main" val="4153818187"/>
                    </a:ext>
                  </a:extLst>
                </a:gridCol>
                <a:gridCol w="1366001">
                  <a:extLst>
                    <a:ext uri="{9D8B030D-6E8A-4147-A177-3AD203B41FA5}">
                      <a16:colId xmlns:a16="http://schemas.microsoft.com/office/drawing/2014/main" val="78517858"/>
                    </a:ext>
                  </a:extLst>
                </a:gridCol>
              </a:tblGrid>
              <a:tr h="210846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Describing where we live 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669680"/>
                  </a:ext>
                </a:extLst>
              </a:tr>
              <a:tr h="22013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vivo/</a:t>
                      </a: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vivimos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I live /we live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676153"/>
                  </a:ext>
                </a:extLst>
              </a:tr>
              <a:tr h="21084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en una ciudad/un pueblo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In a town /village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34646"/>
                  </a:ext>
                </a:extLst>
              </a:tr>
              <a:tr h="21084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en el campo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in the countryside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704670"/>
                  </a:ext>
                </a:extLst>
              </a:tr>
              <a:tr h="21084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las montañas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in the mountains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645181"/>
                  </a:ext>
                </a:extLst>
              </a:tr>
              <a:tr h="21084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en la costa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at the seaside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062765"/>
                  </a:ext>
                </a:extLst>
              </a:tr>
              <a:tr h="3714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una casa adosada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a semi-detached house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522362"/>
                  </a:ext>
                </a:extLst>
              </a:tr>
              <a:tr h="25186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una casa grande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a big house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6029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una casa pequeña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a small house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94730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un piso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flat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353497"/>
                  </a:ext>
                </a:extLst>
              </a:tr>
              <a:tr h="21084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una granja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farm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6169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A567DA3-B77D-4380-878D-E4E3CB23B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11628"/>
              </p:ext>
            </p:extLst>
          </p:nvPr>
        </p:nvGraphicFramePr>
        <p:xfrm>
          <a:off x="3135169" y="866520"/>
          <a:ext cx="2889425" cy="3139120"/>
        </p:xfrm>
        <a:graphic>
          <a:graphicData uri="http://schemas.openxmlformats.org/drawingml/2006/table">
            <a:tbl>
              <a:tblPr/>
              <a:tblGrid>
                <a:gridCol w="1456841">
                  <a:extLst>
                    <a:ext uri="{9D8B030D-6E8A-4147-A177-3AD203B41FA5}">
                      <a16:colId xmlns:a16="http://schemas.microsoft.com/office/drawing/2014/main" val="3829310406"/>
                    </a:ext>
                  </a:extLst>
                </a:gridCol>
                <a:gridCol w="1432584">
                  <a:extLst>
                    <a:ext uri="{9D8B030D-6E8A-4147-A177-3AD203B41FA5}">
                      <a16:colId xmlns:a16="http://schemas.microsoft.com/office/drawing/2014/main" val="1410360301"/>
                    </a:ext>
                  </a:extLst>
                </a:gridCol>
              </a:tblGrid>
              <a:tr h="184910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las </a:t>
                      </a:r>
                      <a:r>
                        <a:rPr lang="en-GB" sz="1100" b="1" kern="1400" dirty="0" err="1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habitaciones</a:t>
                      </a:r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 – rooms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5741"/>
                  </a:ext>
                </a:extLst>
              </a:tr>
              <a:tr h="19615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mi casa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in my house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407288"/>
                  </a:ext>
                </a:extLst>
              </a:tr>
              <a:tr h="16924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hay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there is 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338580"/>
                  </a:ext>
                </a:extLst>
              </a:tr>
              <a:tr h="22097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la planta baja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the ground floor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283617"/>
                  </a:ext>
                </a:extLst>
              </a:tr>
              <a:tr h="18941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la primera planta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the first floor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106390"/>
                  </a:ext>
                </a:extLst>
              </a:tr>
              <a:tr h="18361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sótano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the basement 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801074"/>
                  </a:ext>
                </a:extLst>
              </a:tr>
              <a:tr h="20756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salón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living room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400921"/>
                  </a:ext>
                </a:extLst>
              </a:tr>
              <a:tr h="19159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desván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loft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796411"/>
                  </a:ext>
                </a:extLst>
              </a:tr>
              <a:tr h="1820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jardín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garden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36006"/>
                  </a:ext>
                </a:extLst>
              </a:tr>
              <a:tr h="19159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despacho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office 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907691"/>
                  </a:ext>
                </a:extLst>
              </a:tr>
              <a:tr h="20619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cuato de estar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living room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90642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cuarto de baño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bathroom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2353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comedor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dining room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085805"/>
                  </a:ext>
                </a:extLst>
              </a:tr>
              <a:tr h="15114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 dormitorio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bedroom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82006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dormitorio de mi hermana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sister’s bedroom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487527"/>
                  </a:ext>
                </a:extLst>
              </a:tr>
            </a:tbl>
          </a:graphicData>
        </a:graphic>
      </p:graphicFrame>
      <p:pic>
        <p:nvPicPr>
          <p:cNvPr id="1031" name="Picture 7" descr="childrens-bedroom-3892379_960_720">
            <a:extLst>
              <a:ext uri="{FF2B5EF4-FFF2-40B4-BE49-F238E27FC236}">
                <a16:creationId xmlns:a16="http://schemas.microsoft.com/office/drawing/2014/main" id="{1830BDA4-E2F3-4E0D-8E10-D5FC77954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76" y="862118"/>
            <a:ext cx="1315250" cy="93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F8D0A56-CEA6-4C66-A790-F30A47676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73379"/>
              </p:ext>
            </p:extLst>
          </p:nvPr>
        </p:nvGraphicFramePr>
        <p:xfrm>
          <a:off x="6116572" y="1978583"/>
          <a:ext cx="3482119" cy="3399409"/>
        </p:xfrm>
        <a:graphic>
          <a:graphicData uri="http://schemas.openxmlformats.org/drawingml/2006/table">
            <a:tbl>
              <a:tblPr/>
              <a:tblGrid>
                <a:gridCol w="1840291">
                  <a:extLst>
                    <a:ext uri="{9D8B030D-6E8A-4147-A177-3AD203B41FA5}">
                      <a16:colId xmlns:a16="http://schemas.microsoft.com/office/drawing/2014/main" val="3190867038"/>
                    </a:ext>
                  </a:extLst>
                </a:gridCol>
                <a:gridCol w="1641828">
                  <a:extLst>
                    <a:ext uri="{9D8B030D-6E8A-4147-A177-3AD203B41FA5}">
                      <a16:colId xmlns:a16="http://schemas.microsoft.com/office/drawing/2014/main" val="1345105935"/>
                    </a:ext>
                  </a:extLst>
                </a:gridCol>
              </a:tblGrid>
              <a:tr h="158213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 dirty="0" err="1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los</a:t>
                      </a:r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1" kern="1400" dirty="0" err="1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muebles</a:t>
                      </a:r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 Furniture 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121421"/>
                  </a:ext>
                </a:extLst>
              </a:tr>
              <a:tr h="1935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mi casa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in…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688070"/>
                  </a:ext>
                </a:extLst>
              </a:tr>
              <a:tr h="1713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hay/no hay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there is/are/isn’t/aren’t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68121"/>
                  </a:ext>
                </a:extLst>
              </a:tr>
              <a:tr h="1824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(un) sofá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sofa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661293"/>
                  </a:ext>
                </a:extLst>
              </a:tr>
              <a:tr h="16463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(un) horno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oven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55865"/>
                  </a:ext>
                </a:extLst>
              </a:tr>
              <a:tr h="17490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(un) baño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bath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596172"/>
                  </a:ext>
                </a:extLst>
              </a:tr>
              <a:tr h="20159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(un) lavabo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wash basin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34000"/>
                  </a:ext>
                </a:extLst>
              </a:tr>
              <a:tr h="15659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(una) moqueta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rug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842683"/>
                  </a:ext>
                </a:extLst>
              </a:tr>
              <a:tr h="19578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(una) nevera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fridge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49134"/>
                  </a:ext>
                </a:extLst>
              </a:tr>
              <a:tr h="20468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(una) butaca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 armchair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357084"/>
                  </a:ext>
                </a:extLst>
              </a:tr>
              <a:tr h="18688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(un) microondas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microwave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539518"/>
                  </a:ext>
                </a:extLst>
              </a:tr>
              <a:tr h="20023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(un) aseo 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toilet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00029"/>
                  </a:ext>
                </a:extLst>
              </a:tr>
              <a:tr h="19133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(una) silla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chair 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399797"/>
                  </a:ext>
                </a:extLst>
              </a:tr>
              <a:tr h="1735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(una) estantería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bookshelf 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085812"/>
                  </a:ext>
                </a:extLst>
              </a:tr>
              <a:tr h="1735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(una) cama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bed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647501"/>
                  </a:ext>
                </a:extLst>
              </a:tr>
              <a:tr h="1735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(un) armario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wardrobe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975273"/>
                  </a:ext>
                </a:extLst>
              </a:tr>
              <a:tr h="1735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(una) mesa de noche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bedside table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35821"/>
                  </a:ext>
                </a:extLst>
              </a:tr>
              <a:tr h="17353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(unas) cortinas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curtains </a:t>
                      </a:r>
                    </a:p>
                  </a:txBody>
                  <a:tcPr marL="61525" marR="61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28023"/>
                  </a:ext>
                </a:extLst>
              </a:tr>
            </a:tbl>
          </a:graphicData>
        </a:graphic>
      </p:graphicFrame>
      <p:sp>
        <p:nvSpPr>
          <p:cNvPr id="19" name="Control 9">
            <a:extLst>
              <a:ext uri="{FF2B5EF4-FFF2-40B4-BE49-F238E27FC236}">
                <a16:creationId xmlns:a16="http://schemas.microsoft.com/office/drawing/2014/main" id="{27F76C92-DA28-419B-8C2C-90C2AE7D127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2585978" y="7248816"/>
            <a:ext cx="2582488" cy="218454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C3792FF-1354-4FA8-B5F7-FFA6E5F34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955100"/>
              </p:ext>
            </p:extLst>
          </p:nvPr>
        </p:nvGraphicFramePr>
        <p:xfrm>
          <a:off x="93423" y="3887867"/>
          <a:ext cx="2889426" cy="2218357"/>
        </p:xfrm>
        <a:graphic>
          <a:graphicData uri="http://schemas.openxmlformats.org/drawingml/2006/table">
            <a:tbl>
              <a:tblPr/>
              <a:tblGrid>
                <a:gridCol w="1547834">
                  <a:extLst>
                    <a:ext uri="{9D8B030D-6E8A-4147-A177-3AD203B41FA5}">
                      <a16:colId xmlns:a16="http://schemas.microsoft.com/office/drawing/2014/main" val="3044585238"/>
                    </a:ext>
                  </a:extLst>
                </a:gridCol>
                <a:gridCol w="1341592">
                  <a:extLst>
                    <a:ext uri="{9D8B030D-6E8A-4147-A177-3AD203B41FA5}">
                      <a16:colId xmlns:a16="http://schemas.microsoft.com/office/drawing/2014/main" val="1473879040"/>
                    </a:ext>
                  </a:extLst>
                </a:gridCol>
              </a:tblGrid>
              <a:tr h="152002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Adjectives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626719"/>
                  </a:ext>
                </a:extLst>
              </a:tr>
              <a:tr h="18889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 casa/piso es 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house/ flat is 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71015"/>
                  </a:ext>
                </a:extLst>
              </a:tr>
              <a:tr h="15200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grande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0727"/>
                  </a:ext>
                </a:extLst>
              </a:tr>
              <a:tr h="1618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pequeño/a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260313"/>
                  </a:ext>
                </a:extLst>
              </a:tr>
              <a:tr h="1618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sucio/a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dirty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182824"/>
                  </a:ext>
                </a:extLst>
              </a:tr>
              <a:tr h="1618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limpio/a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711310"/>
                  </a:ext>
                </a:extLst>
              </a:tr>
              <a:tr h="1618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moderno/a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56872"/>
                  </a:ext>
                </a:extLst>
              </a:tr>
              <a:tr h="1618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bonito/a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pretty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13711"/>
                  </a:ext>
                </a:extLst>
              </a:tr>
              <a:tr h="1618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histórico/a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historical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43472"/>
                  </a:ext>
                </a:extLst>
              </a:tr>
              <a:tr h="1618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cómodo/a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comfortable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27346"/>
                  </a:ext>
                </a:extLst>
              </a:tr>
              <a:tr h="1618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incomodo/a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uncomfortable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101599"/>
                  </a:ext>
                </a:extLst>
              </a:tr>
              <a:tr h="16186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feo/a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ugly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417008"/>
                  </a:ext>
                </a:extLst>
              </a:tr>
            </a:tbl>
          </a:graphicData>
        </a:graphic>
      </p:graphicFrame>
      <p:sp>
        <p:nvSpPr>
          <p:cNvPr id="21" name="Control 11">
            <a:extLst>
              <a:ext uri="{FF2B5EF4-FFF2-40B4-BE49-F238E27FC236}">
                <a16:creationId xmlns:a16="http://schemas.microsoft.com/office/drawing/2014/main" id="{DAD35E08-5C20-4C7F-A13A-D601F1712F3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56562" y="9571479"/>
            <a:ext cx="2500134" cy="131705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7C826F7-CF94-47BA-823C-13EBD25C8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258926"/>
              </p:ext>
            </p:extLst>
          </p:nvPr>
        </p:nvGraphicFramePr>
        <p:xfrm>
          <a:off x="3147532" y="4131886"/>
          <a:ext cx="2877062" cy="1528507"/>
        </p:xfrm>
        <a:graphic>
          <a:graphicData uri="http://schemas.openxmlformats.org/drawingml/2006/table">
            <a:tbl>
              <a:tblPr/>
              <a:tblGrid>
                <a:gridCol w="1495451">
                  <a:extLst>
                    <a:ext uri="{9D8B030D-6E8A-4147-A177-3AD203B41FA5}">
                      <a16:colId xmlns:a16="http://schemas.microsoft.com/office/drawing/2014/main" val="3646638693"/>
                    </a:ext>
                  </a:extLst>
                </a:gridCol>
                <a:gridCol w="1381611">
                  <a:extLst>
                    <a:ext uri="{9D8B030D-6E8A-4147-A177-3AD203B41FA5}">
                      <a16:colId xmlns:a16="http://schemas.microsoft.com/office/drawing/2014/main" val="2060810531"/>
                    </a:ext>
                  </a:extLst>
                </a:gridCol>
              </a:tblGrid>
              <a:tr h="189573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Prepositions 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523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encima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on top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8754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debajo de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underneath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71444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delante de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front of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6052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detrás de 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behind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0576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lado de 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 to 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7775"/>
                  </a:ext>
                </a:extLst>
              </a:tr>
              <a:tr h="1959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izquierda/derecha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the right/left 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604015"/>
                  </a:ext>
                </a:extLst>
              </a:tr>
            </a:tbl>
          </a:graphicData>
        </a:graphic>
      </p:graphicFrame>
      <p:sp>
        <p:nvSpPr>
          <p:cNvPr id="23" name="Control 12">
            <a:extLst>
              <a:ext uri="{FF2B5EF4-FFF2-40B4-BE49-F238E27FC236}">
                <a16:creationId xmlns:a16="http://schemas.microsoft.com/office/drawing/2014/main" id="{A01C10B2-3640-4014-A095-F7F6FD75340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565753" y="10495565"/>
            <a:ext cx="2298700" cy="156051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7" name="Picture 13" descr="prepositions">
            <a:extLst>
              <a:ext uri="{FF2B5EF4-FFF2-40B4-BE49-F238E27FC236}">
                <a16:creationId xmlns:a16="http://schemas.microsoft.com/office/drawing/2014/main" id="{CA71679B-966B-40E8-8A18-D1389C27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495" y="3806105"/>
            <a:ext cx="1013509" cy="71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9" name="Control 15">
            <a:extLst>
              <a:ext uri="{FF2B5EF4-FFF2-40B4-BE49-F238E27FC236}">
                <a16:creationId xmlns:a16="http://schemas.microsoft.com/office/drawing/2014/main" id="{A9955EF2-2AE6-430B-BD39-A3AFA1F5CA00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8955088" y="9305925"/>
            <a:ext cx="1847850" cy="13525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E1F487D2-892A-46B2-A545-B272CECF9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4424" y="5605050"/>
            <a:ext cx="1217943" cy="56244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Intensifiers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bastante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quite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 poco—a little         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5" name="Picture 34" descr="A red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DEF79CE2-31CC-FF5A-7A37-AFF14A575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09954" y="108532"/>
            <a:ext cx="800216" cy="800216"/>
          </a:xfrm>
          <a:prstGeom prst="rect">
            <a:avLst/>
          </a:prstGeom>
        </p:spPr>
      </p:pic>
      <p:pic>
        <p:nvPicPr>
          <p:cNvPr id="51" name="Picture 50" descr="A house with a red roof&#10;&#10;AI-generated content may be incorrect.">
            <a:extLst>
              <a:ext uri="{FF2B5EF4-FFF2-40B4-BE49-F238E27FC236}">
                <a16:creationId xmlns:a16="http://schemas.microsoft.com/office/drawing/2014/main" id="{AB811FB4-C563-9E16-9208-284F3F7838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16021" y="3258533"/>
            <a:ext cx="780260" cy="743105"/>
          </a:xfrm>
          <a:prstGeom prst="rect">
            <a:avLst/>
          </a:prstGeom>
        </p:spPr>
      </p:pic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723BB14-D220-4643-A276-60F236899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61029"/>
              </p:ext>
            </p:extLst>
          </p:nvPr>
        </p:nvGraphicFramePr>
        <p:xfrm>
          <a:off x="3147532" y="5786639"/>
          <a:ext cx="2889426" cy="956748"/>
        </p:xfrm>
        <a:graphic>
          <a:graphicData uri="http://schemas.openxmlformats.org/drawingml/2006/table">
            <a:tbl>
              <a:tblPr/>
              <a:tblGrid>
                <a:gridCol w="1453720">
                  <a:extLst>
                    <a:ext uri="{9D8B030D-6E8A-4147-A177-3AD203B41FA5}">
                      <a16:colId xmlns:a16="http://schemas.microsoft.com/office/drawing/2014/main" val="2423896148"/>
                    </a:ext>
                  </a:extLst>
                </a:gridCol>
                <a:gridCol w="1435706">
                  <a:extLst>
                    <a:ext uri="{9D8B030D-6E8A-4147-A177-3AD203B41FA5}">
                      <a16:colId xmlns:a16="http://schemas.microsoft.com/office/drawing/2014/main" val="1348461415"/>
                    </a:ext>
                  </a:extLst>
                </a:gridCol>
              </a:tblGrid>
              <a:tr h="174317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 dirty="0" err="1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los</a:t>
                      </a:r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1" kern="1400" dirty="0" err="1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pasatiempos</a:t>
                      </a:r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 – hobbies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043166"/>
                  </a:ext>
                </a:extLst>
              </a:tr>
              <a:tr h="19633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chatée</a:t>
                      </a:r>
                      <a:endParaRPr lang="fr-FR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I chatted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57072"/>
                  </a:ext>
                </a:extLst>
              </a:tr>
              <a:tr h="17431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escuché</a:t>
                      </a:r>
                      <a:endParaRPr lang="fr-FR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I listened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316347"/>
                  </a:ext>
                </a:extLst>
              </a:tr>
              <a:tr h="1997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I sent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77872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jugué</a:t>
                      </a:r>
                      <a:endParaRPr lang="fr-FR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I played 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14268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075208D9-24EC-953B-CADA-66D716C2F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739676"/>
              </p:ext>
            </p:extLst>
          </p:nvPr>
        </p:nvGraphicFramePr>
        <p:xfrm>
          <a:off x="6189277" y="5461569"/>
          <a:ext cx="2314828" cy="1071309"/>
        </p:xfrm>
        <a:graphic>
          <a:graphicData uri="http://schemas.openxmlformats.org/drawingml/2006/table">
            <a:tbl>
              <a:tblPr/>
              <a:tblGrid>
                <a:gridCol w="1164630">
                  <a:extLst>
                    <a:ext uri="{9D8B030D-6E8A-4147-A177-3AD203B41FA5}">
                      <a16:colId xmlns:a16="http://schemas.microsoft.com/office/drawing/2014/main" val="2423896148"/>
                    </a:ext>
                  </a:extLst>
                </a:gridCol>
                <a:gridCol w="1150198">
                  <a:extLst>
                    <a:ext uri="{9D8B030D-6E8A-4147-A177-3AD203B41FA5}">
                      <a16:colId xmlns:a16="http://schemas.microsoft.com/office/drawing/2014/main" val="1348461415"/>
                    </a:ext>
                  </a:extLst>
                </a:gridCol>
              </a:tblGrid>
              <a:tr h="174317"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b="1" kern="1400" dirty="0" err="1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los</a:t>
                      </a:r>
                      <a:r>
                        <a:rPr lang="en-GB" sz="11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100" b="1" kern="1400" dirty="0" err="1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pasatiempos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043166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publiqué</a:t>
                      </a:r>
                      <a:endParaRPr lang="fr-FR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posted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53621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watched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3627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navegué</a:t>
                      </a:r>
                      <a:endParaRPr lang="fr-FR" sz="11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surfed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61858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Descargué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1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downloaded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089113"/>
                  </a:ext>
                </a:extLst>
              </a:tr>
            </a:tbl>
          </a:graphicData>
        </a:graphic>
      </p:graphicFrame>
      <p:pic>
        <p:nvPicPr>
          <p:cNvPr id="1030" name="Picture 1029" descr="A cartoon of a chair&#10;&#10;AI-generated content may be incorrect.">
            <a:extLst>
              <a:ext uri="{FF2B5EF4-FFF2-40B4-BE49-F238E27FC236}">
                <a16:creationId xmlns:a16="http://schemas.microsoft.com/office/drawing/2014/main" id="{636ABD64-DD78-D15C-AD93-4F2F5888E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955088" y="3429000"/>
            <a:ext cx="810922" cy="132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83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6479-17A4-F94C-1CC0-899CD647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6" y="119270"/>
            <a:ext cx="9605174" cy="661985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60C87-1AC9-D439-106F-CFFC8525FD89}"/>
              </a:ext>
            </a:extLst>
          </p:cNvPr>
          <p:cNvSpPr txBox="1"/>
          <p:nvPr/>
        </p:nvSpPr>
        <p:spPr>
          <a:xfrm>
            <a:off x="259700" y="471802"/>
            <a:ext cx="388918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u="sng" dirty="0"/>
              <a:t>The present tense</a:t>
            </a:r>
          </a:p>
          <a:p>
            <a:r>
              <a:rPr lang="en-GB" sz="1100" dirty="0"/>
              <a:t>To form the present tense</a:t>
            </a:r>
          </a:p>
          <a:p>
            <a:pPr marL="342900" indent="-342900">
              <a:buAutoNum type="arabicPeriod"/>
            </a:pPr>
            <a:r>
              <a:rPr lang="en-GB" sz="1100" dirty="0"/>
              <a:t>Take the infinitive (-</a:t>
            </a:r>
            <a:r>
              <a:rPr lang="en-GB" sz="1100" dirty="0" err="1"/>
              <a:t>ar</a:t>
            </a:r>
            <a:r>
              <a:rPr lang="en-GB" sz="1100" dirty="0"/>
              <a:t>/er/</a:t>
            </a:r>
            <a:r>
              <a:rPr lang="en-GB" sz="1100" dirty="0" err="1"/>
              <a:t>ir</a:t>
            </a:r>
            <a:r>
              <a:rPr lang="en-GB" sz="1100" dirty="0"/>
              <a:t>)</a:t>
            </a:r>
          </a:p>
          <a:p>
            <a:pPr marL="342900" indent="-342900">
              <a:buAutoNum type="arabicPeriod"/>
            </a:pPr>
            <a:r>
              <a:rPr lang="en-GB" sz="1100" dirty="0"/>
              <a:t>Take off the ending </a:t>
            </a:r>
          </a:p>
          <a:p>
            <a:pPr marL="342900" indent="-342900">
              <a:buAutoNum type="arabicPeriod"/>
            </a:pPr>
            <a:r>
              <a:rPr lang="en-GB" sz="1100" dirty="0"/>
              <a:t>Add the following endings depending on who is doing the verb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4AB30D-7D80-4C59-87F1-D315E00D2AEA}"/>
              </a:ext>
            </a:extLst>
          </p:cNvPr>
          <p:cNvSpPr/>
          <p:nvPr/>
        </p:nvSpPr>
        <p:spPr>
          <a:xfrm>
            <a:off x="259700" y="194803"/>
            <a:ext cx="1266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solidFill>
                  <a:srgbClr val="00B050"/>
                </a:solidFill>
                <a:latin typeface="Calibri" panose="020F0502020204030204" pitchFamily="34" charset="0"/>
              </a:rPr>
              <a:t>Useful Grammar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0AEC6E-201A-3EA2-3C20-D84392A81EA0}"/>
              </a:ext>
            </a:extLst>
          </p:cNvPr>
          <p:cNvSpPr txBox="1"/>
          <p:nvPr/>
        </p:nvSpPr>
        <p:spPr>
          <a:xfrm>
            <a:off x="259700" y="3519017"/>
            <a:ext cx="3533072" cy="93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u="sng" dirty="0"/>
              <a:t>The </a:t>
            </a:r>
            <a:r>
              <a:rPr lang="en-GB" sz="1100" b="1" u="sng" dirty="0" err="1"/>
              <a:t>preterite</a:t>
            </a:r>
            <a:r>
              <a:rPr lang="en-GB" sz="1100" b="1" u="sng" dirty="0"/>
              <a:t> tense (past tense) </a:t>
            </a:r>
          </a:p>
          <a:p>
            <a:r>
              <a:rPr lang="en-GB" sz="1100" dirty="0"/>
              <a:t>To form the present tense</a:t>
            </a:r>
          </a:p>
          <a:p>
            <a:pPr marL="342900" indent="-342900">
              <a:buAutoNum type="arabicPeriod"/>
            </a:pPr>
            <a:r>
              <a:rPr lang="en-GB" sz="1100" dirty="0"/>
              <a:t>Take the infinitive</a:t>
            </a:r>
          </a:p>
          <a:p>
            <a:pPr marL="342900" indent="-342900">
              <a:buAutoNum type="arabicPeriod"/>
            </a:pPr>
            <a:r>
              <a:rPr lang="en-GB" sz="1100" dirty="0"/>
              <a:t>Take off the endings (-</a:t>
            </a:r>
            <a:r>
              <a:rPr lang="en-GB" sz="1100" dirty="0" err="1"/>
              <a:t>ar</a:t>
            </a:r>
            <a:r>
              <a:rPr lang="en-GB" sz="1100" dirty="0"/>
              <a:t>/-er/-</a:t>
            </a:r>
            <a:r>
              <a:rPr lang="en-GB" sz="1100" dirty="0" err="1"/>
              <a:t>ir</a:t>
            </a:r>
            <a:r>
              <a:rPr lang="en-GB" sz="1100" dirty="0"/>
              <a:t>)</a:t>
            </a:r>
          </a:p>
          <a:p>
            <a:pPr marL="342900" indent="-342900">
              <a:buAutoNum type="arabicPeriod"/>
            </a:pPr>
            <a:r>
              <a:rPr lang="en-GB" sz="1100" dirty="0"/>
              <a:t>Add the appropriate endings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AF16C631-61EB-4644-BBE6-B688A1B4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503" y="269294"/>
            <a:ext cx="5257507" cy="837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indefinite article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The indefinite article means a/an in English.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In Spanish they are </a:t>
            </a:r>
            <a:r>
              <a:rPr lang="en-GB" altLang="en-US" sz="1200" b="1" dirty="0">
                <a:solidFill>
                  <a:srgbClr val="0070C0"/>
                </a:solidFill>
                <a:latin typeface="Calibri" panose="020F0502020204030204" pitchFamily="34" charset="0"/>
              </a:rPr>
              <a:t>un (masculine) 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GB" altLang="en-US" sz="1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una</a:t>
            </a:r>
            <a:r>
              <a:rPr lang="en-GB" alt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 (feminine</a:t>
            </a:r>
            <a:r>
              <a:rPr lang="en-GB" altLang="en-US" sz="12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b="1" dirty="0">
                <a:latin typeface="Calibri" panose="020F0502020204030204" pitchFamily="34" charset="0"/>
              </a:rPr>
              <a:t>Example:  </a:t>
            </a:r>
            <a:r>
              <a:rPr lang="en-GB" altLang="en-US" sz="1200" b="1" dirty="0" err="1">
                <a:latin typeface="Calibri" panose="020F0502020204030204" pitchFamily="34" charset="0"/>
              </a:rPr>
              <a:t>en</a:t>
            </a:r>
            <a:r>
              <a:rPr lang="en-GB" altLang="en-US" sz="1200" b="1" dirty="0">
                <a:latin typeface="Calibri" panose="020F0502020204030204" pitchFamily="34" charset="0"/>
              </a:rPr>
              <a:t> mi casa hay </a:t>
            </a:r>
            <a:r>
              <a:rPr lang="en-GB" altLang="en-US" sz="1200" b="1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una</a:t>
            </a:r>
            <a:r>
              <a:rPr lang="en-GB" altLang="en-US" sz="12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200" b="1" dirty="0" err="1">
                <a:latin typeface="Calibri" panose="020F0502020204030204" pitchFamily="34" charset="0"/>
              </a:rPr>
              <a:t>cocina</a:t>
            </a:r>
            <a:r>
              <a:rPr lang="en-GB" altLang="en-US" sz="1200" b="1" dirty="0">
                <a:latin typeface="Calibri" panose="020F0502020204030204" pitchFamily="34" charset="0"/>
              </a:rPr>
              <a:t> y </a:t>
            </a:r>
            <a:r>
              <a:rPr lang="en-GB" altLang="en-US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un</a:t>
            </a:r>
            <a:r>
              <a:rPr lang="en-GB" altLang="en-US" sz="1200" b="1" dirty="0">
                <a:latin typeface="Calibri" panose="020F0502020204030204" pitchFamily="34" charset="0"/>
              </a:rPr>
              <a:t> </a:t>
            </a:r>
            <a:r>
              <a:rPr lang="en-GB" altLang="en-US" sz="1200" b="1" dirty="0" err="1">
                <a:latin typeface="Calibri" panose="020F0502020204030204" pitchFamily="34" charset="0"/>
              </a:rPr>
              <a:t>salón</a:t>
            </a:r>
            <a:endParaRPr lang="en-GB" altLang="en-US" sz="12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3D1D35D5-A44C-4F94-ED75-0718A284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33" y="1161233"/>
            <a:ext cx="5226850" cy="837130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Negatives    no – not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To form a negative in Spanish, we simply put “no” in front of the </a:t>
            </a:r>
            <a:r>
              <a:rPr lang="en-GB" altLang="en-US" sz="1200" b="1" u="sng" dirty="0">
                <a:solidFill>
                  <a:schemeClr val="accent1"/>
                </a:solidFill>
                <a:latin typeface="Calibri" panose="020F0502020204030204" pitchFamily="34" charset="0"/>
              </a:rPr>
              <a:t>main verb.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b="1" u="sng" dirty="0">
                <a:solidFill>
                  <a:srgbClr val="FF3399"/>
                </a:solidFill>
                <a:latin typeface="Calibri" panose="020F0502020204030204" pitchFamily="34" charset="0"/>
              </a:rPr>
              <a:t>You do not need un/</a:t>
            </a:r>
            <a:r>
              <a:rPr lang="en-GB" altLang="en-US" sz="1200" b="1" u="sng" dirty="0" err="1">
                <a:solidFill>
                  <a:srgbClr val="FF3399"/>
                </a:solidFill>
                <a:latin typeface="Calibri" panose="020F0502020204030204" pitchFamily="34" charset="0"/>
              </a:rPr>
              <a:t>una</a:t>
            </a:r>
            <a:r>
              <a:rPr lang="en-GB" altLang="en-US" sz="1200" b="1" u="sng" dirty="0">
                <a:solidFill>
                  <a:srgbClr val="FF3399"/>
                </a:solidFill>
                <a:latin typeface="Calibri" panose="020F0502020204030204" pitchFamily="34" charset="0"/>
              </a:rPr>
              <a:t> after a negative! </a:t>
            </a:r>
            <a:endParaRPr lang="en-GB" altLang="en-US" sz="1200" b="1" u="sng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No </a:t>
            </a:r>
            <a:r>
              <a:rPr lang="en-GB" altLang="en-US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hay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piscina  </a:t>
            </a:r>
            <a:endParaRPr lang="en-GB" altLang="en-US" sz="1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9689D3A0-36AF-965A-C00D-EC565317E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8161" y="2071439"/>
            <a:ext cx="5226850" cy="818862"/>
          </a:xfrm>
          <a:prstGeom prst="rect">
            <a:avLst/>
          </a:prstGeom>
          <a:solidFill>
            <a:srgbClr val="99FF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Adjectives and adjective agreement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Adjectives agree with the gender and number of the noun they describe.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Adjectives usually go after the noun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For example: 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tengo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un</a:t>
            </a:r>
            <a:r>
              <a:rPr lang="en-GB" altLang="en-US" sz="1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cocin</a:t>
            </a:r>
            <a:r>
              <a:rPr lang="en-GB" altLang="en-US" sz="1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modern</a:t>
            </a:r>
            <a:r>
              <a:rPr lang="en-GB" alt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en-GB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GB" alt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pequeñ</a:t>
            </a:r>
            <a:r>
              <a:rPr lang="en-GB" altLang="en-US" sz="12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endParaRPr lang="en-GB" altLang="en-US" sz="1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3158F619-E6AA-CF3C-DC6D-BC3D41C46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976" y="2996595"/>
            <a:ext cx="2613425" cy="142771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Adjectives which don’t follow the rules!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Some adjectives do not follow the –o/-a rule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b="1" dirty="0">
                <a:latin typeface="Calibri" panose="020F0502020204030204" pitchFamily="34" charset="0"/>
              </a:rPr>
              <a:t>Example:  adjectives ending in…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altLang="en-US" sz="1100" b="1" dirty="0">
                <a:latin typeface="Calibri" panose="020F0502020204030204" pitchFamily="34" charset="0"/>
              </a:rPr>
              <a:t>e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altLang="en-US" sz="1100" b="1" dirty="0">
                <a:latin typeface="Calibri" panose="020F0502020204030204" pitchFamily="34" charset="0"/>
              </a:rPr>
              <a:t>or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altLang="en-US" sz="1100" b="1" dirty="0" err="1">
                <a:latin typeface="Calibri" panose="020F0502020204030204" pitchFamily="34" charset="0"/>
              </a:rPr>
              <a:t>en</a:t>
            </a:r>
            <a:r>
              <a:rPr lang="en-GB" altLang="en-US" sz="1100" b="1" dirty="0">
                <a:latin typeface="Calibri" panose="020F0502020204030204" pitchFamily="34" charset="0"/>
              </a:rPr>
              <a:t>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altLang="en-US" sz="1100" b="1" dirty="0">
                <a:latin typeface="Calibri" panose="020F0502020204030204" pitchFamily="34" charset="0"/>
              </a:rPr>
              <a:t>consonants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100" b="1" dirty="0">
                <a:latin typeface="Calibri" panose="020F0502020204030204" pitchFamily="34" charset="0"/>
              </a:rPr>
              <a:t>Sometimes you have to add another letter</a:t>
            </a: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3BD687F5-DF37-43C8-A097-252D44FCD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583" y="5567166"/>
            <a:ext cx="4376319" cy="106531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Verbs which en</a:t>
            </a:r>
            <a:r>
              <a:rPr lang="en-GB" altLang="en-US" sz="1100" b="1" dirty="0">
                <a:latin typeface="Calibri" panose="020F0502020204030204" pitchFamily="34" charset="0"/>
              </a:rPr>
              <a:t>d in –gar/-car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b="1" dirty="0">
                <a:latin typeface="Calibri" panose="020F0502020204030204" pitchFamily="34" charset="0"/>
              </a:rPr>
              <a:t>In the past tense the I form changes in order to keep pronunciation rules.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Therefore – </a:t>
            </a:r>
            <a:r>
              <a:rPr kumimoji="0" lang="en-GB" altLang="en-US" sz="11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</a:rPr>
              <a:t>navegar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becomes </a:t>
            </a:r>
            <a:r>
              <a:rPr kumimoji="0" lang="en-GB" altLang="en-US" sz="11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</a:rPr>
              <a:t>nave</a:t>
            </a:r>
            <a:r>
              <a:rPr kumimoji="0" lang="en-GB" altLang="en-US" sz="11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gu</a:t>
            </a:r>
            <a:r>
              <a:rPr kumimoji="0" lang="en-GB" altLang="en-US" sz="11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</a:rPr>
              <a:t>é</a:t>
            </a:r>
            <a:r>
              <a:rPr kumimoji="0" lang="en-GB" altLang="en-US" sz="11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b="1" dirty="0" err="1">
                <a:latin typeface="Calibri" panose="020F0502020204030204" pitchFamily="34" charset="0"/>
              </a:rPr>
              <a:t>Descargar</a:t>
            </a:r>
            <a:r>
              <a:rPr lang="en-GB" altLang="en-US" sz="1100" b="1" dirty="0">
                <a:latin typeface="Calibri" panose="020F0502020204030204" pitchFamily="34" charset="0"/>
              </a:rPr>
              <a:t> becomes </a:t>
            </a:r>
            <a:r>
              <a:rPr lang="en-GB" altLang="en-US" sz="1100" b="1" dirty="0" err="1">
                <a:latin typeface="Calibri" panose="020F0502020204030204" pitchFamily="34" charset="0"/>
              </a:rPr>
              <a:t>descar</a:t>
            </a:r>
            <a:r>
              <a:rPr lang="en-GB" altLang="en-US" sz="11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gu</a:t>
            </a:r>
            <a:r>
              <a:rPr lang="en-GB" altLang="en-US" sz="1100" b="1" dirty="0" err="1">
                <a:latin typeface="Calibri" panose="020F0502020204030204" pitchFamily="34" charset="0"/>
              </a:rPr>
              <a:t>e</a:t>
            </a:r>
            <a:endParaRPr kumimoji="0" lang="en-GB" altLang="en-US" sz="11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46A1A61-A72F-41E1-84B1-1BCB0EB39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40190"/>
              </p:ext>
            </p:extLst>
          </p:nvPr>
        </p:nvGraphicFramePr>
        <p:xfrm>
          <a:off x="2645583" y="4987771"/>
          <a:ext cx="2421556" cy="506649"/>
        </p:xfrm>
        <a:graphic>
          <a:graphicData uri="http://schemas.openxmlformats.org/drawingml/2006/table">
            <a:tbl>
              <a:tblPr/>
              <a:tblGrid>
                <a:gridCol w="1489903">
                  <a:extLst>
                    <a:ext uri="{9D8B030D-6E8A-4147-A177-3AD203B41FA5}">
                      <a16:colId xmlns:a16="http://schemas.microsoft.com/office/drawing/2014/main" val="2389701593"/>
                    </a:ext>
                  </a:extLst>
                </a:gridCol>
                <a:gridCol w="931653">
                  <a:extLst>
                    <a:ext uri="{9D8B030D-6E8A-4147-A177-3AD203B41FA5}">
                      <a16:colId xmlns:a16="http://schemas.microsoft.com/office/drawing/2014/main" val="1653177001"/>
                    </a:ext>
                  </a:extLst>
                </a:gridCol>
              </a:tblGrid>
              <a:tr h="25061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400" b="1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ayer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rgbClr val="292526"/>
                          </a:solidFill>
                          <a:effectLst/>
                          <a:latin typeface="Calibri" panose="020F0502020204030204" pitchFamily="34" charset="0"/>
                        </a:rPr>
                        <a:t>Yesterday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38087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semana pasada</a:t>
                      </a:r>
                      <a:endParaRPr lang="fr-FR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week</a:t>
                      </a:r>
                      <a:endParaRPr lang="en-GB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55544"/>
                  </a:ext>
                </a:extLst>
              </a:tr>
            </a:tbl>
          </a:graphicData>
        </a:graphic>
      </p:graphicFrame>
      <p:sp>
        <p:nvSpPr>
          <p:cNvPr id="19" name="Text Box 2">
            <a:extLst>
              <a:ext uri="{FF2B5EF4-FFF2-40B4-BE49-F238E27FC236}">
                <a16:creationId xmlns:a16="http://schemas.microsoft.com/office/drawing/2014/main" id="{9CC61904-4832-43D0-9C26-763C46FC5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230" y="4629147"/>
            <a:ext cx="1242736" cy="2742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Past time phrases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Content Placeholder 4" descr="A cartoon of a child with his arms spread out&#10;&#10;AI-generated content may be incorrect.">
            <a:extLst>
              <a:ext uri="{FF2B5EF4-FFF2-40B4-BE49-F238E27FC236}">
                <a16:creationId xmlns:a16="http://schemas.microsoft.com/office/drawing/2014/main" id="{CB503596-A431-5932-7D66-3A76ED16D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3527" y="1718760"/>
            <a:ext cx="1982049" cy="1659966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4230B1-9506-C151-4536-C39746EBF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29" y="1656647"/>
            <a:ext cx="2080616" cy="186237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87E67C34-FFF9-CB39-E843-29FB83AA643F}"/>
              </a:ext>
            </a:extLst>
          </p:cNvPr>
          <p:cNvSpPr/>
          <p:nvPr/>
        </p:nvSpPr>
        <p:spPr>
          <a:xfrm>
            <a:off x="1640143" y="1389315"/>
            <a:ext cx="182880" cy="4578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B1D8DF-9296-9E7B-FD68-F9217E8C9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28" y="4513259"/>
            <a:ext cx="2280929" cy="1955671"/>
          </a:xfrm>
          <a:prstGeom prst="rect">
            <a:avLst/>
          </a:prstGeom>
        </p:spPr>
      </p:pic>
      <p:sp>
        <p:nvSpPr>
          <p:cNvPr id="22" name="Arrow: Down 21">
            <a:extLst>
              <a:ext uri="{FF2B5EF4-FFF2-40B4-BE49-F238E27FC236}">
                <a16:creationId xmlns:a16="http://schemas.microsoft.com/office/drawing/2014/main" id="{E9491306-22B4-4C3C-F89E-ABAA9B1BC03D}"/>
              </a:ext>
            </a:extLst>
          </p:cNvPr>
          <p:cNvSpPr/>
          <p:nvPr/>
        </p:nvSpPr>
        <p:spPr>
          <a:xfrm>
            <a:off x="710295" y="4424309"/>
            <a:ext cx="182880" cy="4578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9F9F58-4FB7-DF18-3F6B-EC30317E0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1734" y="2963377"/>
            <a:ext cx="2774367" cy="2060056"/>
          </a:xfrm>
          <a:prstGeom prst="rect">
            <a:avLst/>
          </a:prstGeom>
        </p:spPr>
      </p:pic>
      <p:pic>
        <p:nvPicPr>
          <p:cNvPr id="31" name="Picture 30" descr="A cartoon of a child holding a pencil&#10;&#10;AI-generated content may be incorrect.">
            <a:extLst>
              <a:ext uri="{FF2B5EF4-FFF2-40B4-BE49-F238E27FC236}">
                <a16:creationId xmlns:a16="http://schemas.microsoft.com/office/drawing/2014/main" id="{049F1A03-19D1-F2B5-62B6-8A601BBBFB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7138" y="4487307"/>
            <a:ext cx="1010974" cy="1000190"/>
          </a:xfrm>
          <a:prstGeom prst="rect">
            <a:avLst/>
          </a:prstGeom>
        </p:spPr>
      </p:pic>
      <p:pic>
        <p:nvPicPr>
          <p:cNvPr id="33" name="Picture 32" descr="A cartoon of kids playing with blocks&#10;&#10;AI-generated content may be incorrect.">
            <a:extLst>
              <a:ext uri="{FF2B5EF4-FFF2-40B4-BE49-F238E27FC236}">
                <a16:creationId xmlns:a16="http://schemas.microsoft.com/office/drawing/2014/main" id="{8599BB07-FD14-011D-09C2-4448E9955F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633766" y="5023433"/>
            <a:ext cx="1646197" cy="16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ACF6284734734CA537F5EE75B7F3BA" ma:contentTypeVersion="14" ma:contentTypeDescription="Create a new document." ma:contentTypeScope="" ma:versionID="fcaeb275e395b292895d106359bef472">
  <xsd:schema xmlns:xsd="http://www.w3.org/2001/XMLSchema" xmlns:xs="http://www.w3.org/2001/XMLSchema" xmlns:p="http://schemas.microsoft.com/office/2006/metadata/properties" xmlns:ns2="01d60f72-3836-4752-ba14-00794c50ed45" xmlns:ns3="e3ef64be-07b4-403e-8a32-81256db08063" targetNamespace="http://schemas.microsoft.com/office/2006/metadata/properties" ma:root="true" ma:fieldsID="d620f2618026294f386f4fc4c08dde05" ns2:_="" ns3:_="">
    <xsd:import namespace="01d60f72-3836-4752-ba14-00794c50ed45"/>
    <xsd:import namespace="e3ef64be-07b4-403e-8a32-81256db080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60f72-3836-4752-ba14-00794c50ed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bd9a8c7-20ff-4f63-8876-160c8a7cecd4}" ma:internalName="TaxCatchAll" ma:showField="CatchAllData" ma:web="01d60f72-3836-4752-ba14-00794c50ed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f64be-07b4-403e-8a32-81256db080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470d78a-a434-4c6f-b27f-71902a55d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d60f72-3836-4752-ba14-00794c50ed45" xsi:nil="true"/>
    <lcf76f155ced4ddcb4097134ff3c332f xmlns="e3ef64be-07b4-403e-8a32-81256db0806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018EED-520C-4A07-A2A9-E1919646A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d60f72-3836-4752-ba14-00794c50ed45"/>
    <ds:schemaRef ds:uri="e3ef64be-07b4-403e-8a32-81256db08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68EE90-E346-41AA-876F-CF9010C4A8C0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01d60f72-3836-4752-ba14-00794c50ed45"/>
    <ds:schemaRef ds:uri="http://schemas.microsoft.com/office/infopath/2007/PartnerControls"/>
    <ds:schemaRef ds:uri="e3ef64be-07b4-403e-8a32-81256db0806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A2DCB7C-D8A4-4F21-9D28-B6AE6CEB57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729</Words>
  <Application>Microsoft Office PowerPoint</Application>
  <PresentationFormat>A4 Paper (210x297 mm)</PresentationFormat>
  <Paragraphs>194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Symbol</vt:lpstr>
      <vt:lpstr>Twinkl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Jalisa Lynch</dc:creator>
  <cp:lastModifiedBy>Naomi Harris (Staff - The Queen Elizabeth Academy)</cp:lastModifiedBy>
  <cp:revision>32</cp:revision>
  <dcterms:created xsi:type="dcterms:W3CDTF">2020-04-30T12:01:26Z</dcterms:created>
  <dcterms:modified xsi:type="dcterms:W3CDTF">2025-07-08T20:13:02Z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0x0101000EACF6284734734CA537F5EE75B7F3BA</vt:lpwstr>
  </property>
  <property fmtid="{D5CDD505-2E9C-101B-9397-08002B2CF9AE}" pid="3" name="Order">
    <vt:r8>7137200</vt:r8>
  </property>
  <property fmtid="{D5CDD505-2E9C-101B-9397-08002B2CF9AE}" pid="4" name="_ExtendedDescription">
    <vt:lpwstr/>
  </property>
</Properties>
</file>