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CCCC"/>
    <a:srgbClr val="00FFFF"/>
    <a:srgbClr val="CCFF66"/>
    <a:srgbClr val="FF99CC"/>
    <a:srgbClr val="FF822D"/>
    <a:srgbClr val="FFAD75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6" autoAdjust="0"/>
    <p:restoredTop sz="94620" autoAdjust="0"/>
  </p:normalViewPr>
  <p:slideViewPr>
    <p:cSldViewPr snapToGrid="0">
      <p:cViewPr varScale="1">
        <p:scale>
          <a:sx n="65" d="100"/>
          <a:sy n="65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C7133-653D-4E1B-9C9E-D16B5E435246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B60AD-B1AB-49B4-BD7F-952BF40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368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3B60AD-B1AB-49B4-BD7F-952BF40E67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44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90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62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84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92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3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7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55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0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42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78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2A6D1-693E-4AAF-8BBB-8B3C402BE4E5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F00F0-EDF5-44F3-80B6-E7D4A6283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23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lipartmag.com/numbers-clipart-png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FE4B4D46-351B-49B1-ABD6-0D0ADD100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78" y="33941"/>
            <a:ext cx="6787748" cy="363643"/>
          </a:xfrm>
          <a:prstGeom prst="rect">
            <a:avLst/>
          </a:pr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Year 8 Spanish  Unit 2: Hometown Knowledge Organiser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5000509-5FF1-44F2-A41B-324F8DC7F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45" y="625503"/>
            <a:ext cx="145415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Key vocabulary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ontrol 4">
            <a:extLst>
              <a:ext uri="{FF2B5EF4-FFF2-40B4-BE49-F238E27FC236}">
                <a16:creationId xmlns:a16="http://schemas.microsoft.com/office/drawing/2014/main" id="{1B3A2E7B-3A2E-4877-8D65-D6C97E4AD6DD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58052" y="2001797"/>
            <a:ext cx="3316287" cy="33401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6F933E3-D76E-4DB9-A7AA-9ECD543B7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784716"/>
              </p:ext>
            </p:extLst>
          </p:nvPr>
        </p:nvGraphicFramePr>
        <p:xfrm>
          <a:off x="2910928" y="723307"/>
          <a:ext cx="2688000" cy="2022934"/>
        </p:xfrm>
        <a:graphic>
          <a:graphicData uri="http://schemas.openxmlformats.org/drawingml/2006/table">
            <a:tbl>
              <a:tblPr/>
              <a:tblGrid>
                <a:gridCol w="1436963">
                  <a:extLst>
                    <a:ext uri="{9D8B030D-6E8A-4147-A177-3AD203B41FA5}">
                      <a16:colId xmlns:a16="http://schemas.microsoft.com/office/drawing/2014/main" val="2177034620"/>
                    </a:ext>
                  </a:extLst>
                </a:gridCol>
                <a:gridCol w="1251037">
                  <a:extLst>
                    <a:ext uri="{9D8B030D-6E8A-4147-A177-3AD203B41FA5}">
                      <a16:colId xmlns:a16="http://schemas.microsoft.com/office/drawing/2014/main" val="1164677793"/>
                    </a:ext>
                  </a:extLst>
                </a:gridCol>
              </a:tblGrid>
              <a:tr h="196861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Adjectives</a:t>
                      </a:r>
                      <a:endParaRPr lang="en-GB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02209"/>
                  </a:ext>
                </a:extLst>
              </a:tr>
              <a:tr h="2353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 ciudad/mi pueblo es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my town/my village is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695975"/>
                  </a:ext>
                </a:extLst>
              </a:tr>
              <a:tr h="2444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malo/a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rubbish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582145"/>
                  </a:ext>
                </a:extLst>
              </a:tr>
              <a:tr h="2444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815170"/>
                  </a:ext>
                </a:extLst>
              </a:tr>
              <a:tr h="2444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ruidoso/a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noisy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053475"/>
                  </a:ext>
                </a:extLst>
              </a:tr>
              <a:tr h="2444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viejo/a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67942"/>
                  </a:ext>
                </a:extLst>
              </a:tr>
              <a:tr h="2444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antiguo/a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45593"/>
                  </a:ext>
                </a:extLst>
              </a:tr>
              <a:tr h="2444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horrible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awful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91656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C7AF537-61DF-42E2-A828-78D452C56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783792"/>
              </p:ext>
            </p:extLst>
          </p:nvPr>
        </p:nvGraphicFramePr>
        <p:xfrm>
          <a:off x="2915128" y="2802810"/>
          <a:ext cx="2656078" cy="2617899"/>
        </p:xfrm>
        <a:graphic>
          <a:graphicData uri="http://schemas.openxmlformats.org/drawingml/2006/table">
            <a:tbl>
              <a:tblPr/>
              <a:tblGrid>
                <a:gridCol w="1314208">
                  <a:extLst>
                    <a:ext uri="{9D8B030D-6E8A-4147-A177-3AD203B41FA5}">
                      <a16:colId xmlns:a16="http://schemas.microsoft.com/office/drawing/2014/main" val="1838991321"/>
                    </a:ext>
                  </a:extLst>
                </a:gridCol>
                <a:gridCol w="1341870">
                  <a:extLst>
                    <a:ext uri="{9D8B030D-6E8A-4147-A177-3AD203B41FA5}">
                      <a16:colId xmlns:a16="http://schemas.microsoft.com/office/drawing/2014/main" val="2966147938"/>
                    </a:ext>
                  </a:extLst>
                </a:gridCol>
              </a:tblGrid>
              <a:tr h="205251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 dirty="0" err="1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el</a:t>
                      </a:r>
                      <a:r>
                        <a:rPr lang="en-GB" sz="1100" b="1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100" b="1" kern="1400" dirty="0" err="1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tiempo</a:t>
                      </a:r>
                      <a:r>
                        <a:rPr lang="en-GB" sz="1100" b="1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—weather</a:t>
                      </a:r>
                      <a:endParaRPr lang="en-GB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987987"/>
                  </a:ext>
                </a:extLst>
              </a:tr>
              <a:tr h="2478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mi ciudad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in my town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602166"/>
                  </a:ext>
                </a:extLst>
              </a:tr>
              <a:tr h="24205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hace sol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it is sunny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420997"/>
                  </a:ext>
                </a:extLst>
              </a:tr>
              <a:tr h="2478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hace viento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windy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19298"/>
                  </a:ext>
                </a:extLst>
              </a:tr>
              <a:tr h="24997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hay tormenta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stormy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135624"/>
                  </a:ext>
                </a:extLst>
              </a:tr>
              <a:tr h="2478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 nublado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cloudy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192992"/>
                  </a:ext>
                </a:extLst>
              </a:tr>
              <a:tr h="24670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hace buen tiempo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nice weather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694038"/>
                  </a:ext>
                </a:extLst>
              </a:tr>
              <a:tr h="2478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hace mal tiempo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nasty weather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113794"/>
                  </a:ext>
                </a:extLst>
              </a:tr>
              <a:tr h="2478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hay niebla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foggy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981642"/>
                  </a:ext>
                </a:extLst>
              </a:tr>
              <a:tr h="2478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llueve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raining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959659"/>
                  </a:ext>
                </a:extLst>
              </a:tr>
              <a:tr h="18390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nieva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snowing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389961"/>
                  </a:ext>
                </a:extLst>
              </a:tr>
            </a:tbl>
          </a:graphicData>
        </a:graphic>
      </p:graphicFrame>
      <p:sp>
        <p:nvSpPr>
          <p:cNvPr id="12" name="Control 7">
            <a:extLst>
              <a:ext uri="{FF2B5EF4-FFF2-40B4-BE49-F238E27FC236}">
                <a16:creationId xmlns:a16="http://schemas.microsoft.com/office/drawing/2014/main" id="{3347ABCB-F562-4E78-B1C3-E9711EC24604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6896549" y="6193609"/>
            <a:ext cx="2655888" cy="272415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1">
            <a:extLst>
              <a:ext uri="{FF2B5EF4-FFF2-40B4-BE49-F238E27FC236}">
                <a16:creationId xmlns:a16="http://schemas.microsoft.com/office/drawing/2014/main" id="{590CC7A0-C1A1-4F53-BD1F-FEDBAE7BC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624" y="769226"/>
            <a:ext cx="1395789" cy="7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5" name="Text Box 17">
            <a:extLst>
              <a:ext uri="{FF2B5EF4-FFF2-40B4-BE49-F238E27FC236}">
                <a16:creationId xmlns:a16="http://schemas.microsoft.com/office/drawing/2014/main" id="{B0AAF8B4-AB98-404E-BBAA-36C0724DE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474" y="402293"/>
            <a:ext cx="6836648" cy="261938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73264D"/>
                </a:solidFill>
                <a:effectLst/>
                <a:latin typeface="Twinkl SemiBold" charset="0"/>
              </a:rPr>
              <a:t>Ways to practise vocabulary</a:t>
            </a: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Twinkl SemiBold" charset="0"/>
              </a:rPr>
              <a:t>: 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winkl SemiBold" charset="0"/>
              </a:rPr>
              <a:t>1. Look cover, write check</a:t>
            </a: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Twinkl SemiBold" charset="0"/>
              </a:rPr>
              <a:t>  </a:t>
            </a:r>
            <a:r>
              <a:rPr kumimoji="0" lang="en-GB" altLang="en-US" sz="9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winkl SemiBold" charset="0"/>
              </a:rPr>
              <a:t>2. Log onto Language Nut  3. Getting people at home to test you  4. Quizlet 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7236693C-91CC-44AE-81B2-3CB19DBD4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141532"/>
              </p:ext>
            </p:extLst>
          </p:nvPr>
        </p:nvGraphicFramePr>
        <p:xfrm>
          <a:off x="5697975" y="1650001"/>
          <a:ext cx="4054999" cy="2084365"/>
        </p:xfrm>
        <a:graphic>
          <a:graphicData uri="http://schemas.openxmlformats.org/drawingml/2006/table">
            <a:tbl>
              <a:tblPr/>
              <a:tblGrid>
                <a:gridCol w="1900069">
                  <a:extLst>
                    <a:ext uri="{9D8B030D-6E8A-4147-A177-3AD203B41FA5}">
                      <a16:colId xmlns:a16="http://schemas.microsoft.com/office/drawing/2014/main" val="1247977985"/>
                    </a:ext>
                  </a:extLst>
                </a:gridCol>
                <a:gridCol w="2154930">
                  <a:extLst>
                    <a:ext uri="{9D8B030D-6E8A-4147-A177-3AD203B41FA5}">
                      <a16:colId xmlns:a16="http://schemas.microsoft.com/office/drawing/2014/main" val="1307611535"/>
                    </a:ext>
                  </a:extLst>
                </a:gridCol>
              </a:tblGrid>
              <a:tr h="244539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las </a:t>
                      </a:r>
                      <a:r>
                        <a:rPr lang="en-GB" sz="1100" b="1" kern="1400" dirty="0" err="1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indicaciones</a:t>
                      </a:r>
                      <a:r>
                        <a:rPr lang="en-GB" sz="1100" b="1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 – directions</a:t>
                      </a:r>
                      <a:endParaRPr lang="en-GB" sz="11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7319994"/>
                  </a:ext>
                </a:extLst>
              </a:tr>
              <a:tr h="2191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siga todo recto</a:t>
                      </a:r>
                      <a:endParaRPr lang="fr-FR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go straight on </a:t>
                      </a:r>
                      <a:endParaRPr lang="en-GB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783983"/>
                  </a:ext>
                </a:extLst>
              </a:tr>
              <a:tr h="2309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dobla a la izquierda</a:t>
                      </a:r>
                      <a:endParaRPr lang="fr-FR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turn left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320638"/>
                  </a:ext>
                </a:extLst>
              </a:tr>
              <a:tr h="1843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dobla a la derecha</a:t>
                      </a:r>
                      <a:endParaRPr lang="fr-FR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turn right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495867"/>
                  </a:ext>
                </a:extLst>
              </a:tr>
              <a:tr h="162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toma la primera a la izquierda</a:t>
                      </a:r>
                      <a:endParaRPr lang="fr-FR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take the first street on the left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277073"/>
                  </a:ext>
                </a:extLst>
              </a:tr>
              <a:tr h="208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toma la segunda a la derecha</a:t>
                      </a:r>
                      <a:endParaRPr lang="fr-FR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take the second street on the right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514725"/>
                  </a:ext>
                </a:extLst>
              </a:tr>
              <a:tr h="2186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cruza el puente</a:t>
                      </a:r>
                      <a:endParaRPr lang="fr-FR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cross the bridge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924111"/>
                  </a:ext>
                </a:extLst>
              </a:tr>
              <a:tr h="2186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continua a los semáforos</a:t>
                      </a:r>
                      <a:endParaRPr lang="fr-FR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 to the traffic light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733108"/>
                  </a:ext>
                </a:extLst>
              </a:tr>
              <a:tr h="18371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rotonda</a:t>
                      </a:r>
                      <a:endParaRPr lang="fr-FR" sz="11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 the roundabout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100519"/>
                  </a:ext>
                </a:extLst>
              </a:tr>
              <a:tr h="18371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481775"/>
                  </a:ext>
                </a:extLst>
              </a:tr>
            </a:tbl>
          </a:graphicData>
        </a:graphic>
      </p:graphicFrame>
      <p:sp>
        <p:nvSpPr>
          <p:cNvPr id="27" name="Control 10">
            <a:extLst>
              <a:ext uri="{FF2B5EF4-FFF2-40B4-BE49-F238E27FC236}">
                <a16:creationId xmlns:a16="http://schemas.microsoft.com/office/drawing/2014/main" id="{4447F6AC-6BD0-4509-B888-9C9F193ADBEA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2436837" y="5433106"/>
            <a:ext cx="2101850" cy="348773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091F7274-1CD2-4E8A-9A4B-10EFED916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8109" y="96413"/>
            <a:ext cx="2625769" cy="1448593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55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sng" strike="noStrike" cap="none" normalizeH="0" baseline="0" dirty="0">
                <a:ln>
                  <a:noFill/>
                </a:ln>
                <a:solidFill>
                  <a:srgbClr val="92D050"/>
                </a:solidFill>
                <a:effectLst/>
                <a:latin typeface="Twinkl SemiBold" charset="0"/>
              </a:rPr>
              <a:t>Big questions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How do  describe places in the town?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How do I ask direction in Spanish?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How do I talk about the weather in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Spanish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How do I talk about what I visited in Spanish?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·"/>
              <a:tabLst/>
            </a:pP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How do I d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escribe my  ideal town in Spanish?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6" name="Picture 12" descr="arrow-1646983_960_720">
            <a:extLst>
              <a:ext uri="{FF2B5EF4-FFF2-40B4-BE49-F238E27FC236}">
                <a16:creationId xmlns:a16="http://schemas.microsoft.com/office/drawing/2014/main" id="{1CAEB397-3C64-42E0-8AB6-2DC217ED8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939" y="1700483"/>
            <a:ext cx="869316" cy="827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716659C2-F98A-4932-925D-0EE0171E67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537898"/>
              </p:ext>
            </p:extLst>
          </p:nvPr>
        </p:nvGraphicFramePr>
        <p:xfrm>
          <a:off x="2878559" y="5477278"/>
          <a:ext cx="3255963" cy="1311245"/>
        </p:xfrm>
        <a:graphic>
          <a:graphicData uri="http://schemas.openxmlformats.org/drawingml/2006/table">
            <a:tbl>
              <a:tblPr/>
              <a:tblGrid>
                <a:gridCol w="1435113">
                  <a:extLst>
                    <a:ext uri="{9D8B030D-6E8A-4147-A177-3AD203B41FA5}">
                      <a16:colId xmlns:a16="http://schemas.microsoft.com/office/drawing/2014/main" val="2665456365"/>
                    </a:ext>
                  </a:extLst>
                </a:gridCol>
                <a:gridCol w="1820850">
                  <a:extLst>
                    <a:ext uri="{9D8B030D-6E8A-4147-A177-3AD203B41FA5}">
                      <a16:colId xmlns:a16="http://schemas.microsoft.com/office/drawing/2014/main" val="2613154813"/>
                    </a:ext>
                  </a:extLst>
                </a:gridCol>
              </a:tblGrid>
              <a:tr h="209918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 dirty="0" err="1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  <a:r>
                        <a:rPr lang="en-GB" sz="1100" b="1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… if…</a:t>
                      </a:r>
                      <a:endParaRPr lang="en-GB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155282"/>
                  </a:ext>
                </a:extLst>
              </a:tr>
              <a:tr h="18692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if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9404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si hace buen tiempo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if it is nice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92118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 llueve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 it is raining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4426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voy a ir al parque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I’m going to the park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0404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voy a ir al cine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I’m going to go to the cinema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850785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94E89D89-0239-4608-B2AE-51749D825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625324"/>
              </p:ext>
            </p:extLst>
          </p:nvPr>
        </p:nvGraphicFramePr>
        <p:xfrm>
          <a:off x="160193" y="3578800"/>
          <a:ext cx="2655888" cy="3013073"/>
        </p:xfrm>
        <a:graphic>
          <a:graphicData uri="http://schemas.openxmlformats.org/drawingml/2006/table">
            <a:tbl>
              <a:tblPr/>
              <a:tblGrid>
                <a:gridCol w="1271042">
                  <a:extLst>
                    <a:ext uri="{9D8B030D-6E8A-4147-A177-3AD203B41FA5}">
                      <a16:colId xmlns:a16="http://schemas.microsoft.com/office/drawing/2014/main" val="3639074584"/>
                    </a:ext>
                  </a:extLst>
                </a:gridCol>
                <a:gridCol w="1384846">
                  <a:extLst>
                    <a:ext uri="{9D8B030D-6E8A-4147-A177-3AD203B41FA5}">
                      <a16:colId xmlns:a16="http://schemas.microsoft.com/office/drawing/2014/main" val="1729037373"/>
                    </a:ext>
                  </a:extLst>
                </a:gridCol>
              </a:tblGrid>
              <a:tr h="171535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r>
                        <a:rPr lang="en-GB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la ciudad—in the town </a:t>
                      </a:r>
                      <a:endParaRPr lang="en-GB" sz="1000" b="1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666577"/>
                  </a:ext>
                </a:extLst>
              </a:tr>
              <a:tr h="2063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hay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There is/are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528294"/>
                  </a:ext>
                </a:extLst>
              </a:tr>
              <a:tr h="2063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pista de heilo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ice rink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317680"/>
                  </a:ext>
                </a:extLst>
              </a:tr>
              <a:tr h="16843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piscina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swimming pool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26673"/>
                  </a:ext>
                </a:extLst>
              </a:tr>
              <a:tr h="2020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 estadio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stadium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464411"/>
                  </a:ext>
                </a:extLst>
              </a:tr>
              <a:tr h="2193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discoteca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disco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926"/>
                  </a:ext>
                </a:extLst>
              </a:tr>
              <a:tr h="2193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 puerto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port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513625"/>
                  </a:ext>
                </a:extLst>
              </a:tr>
              <a:tr h="2063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 bosque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forest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455557"/>
                  </a:ext>
                </a:extLst>
              </a:tr>
              <a:tr h="2063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 ayuntamiento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town hall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72274"/>
                  </a:ext>
                </a:extLst>
              </a:tr>
              <a:tr h="2063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estación de autobuses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bus station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612983"/>
                  </a:ext>
                </a:extLst>
              </a:tr>
              <a:tr h="2063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comisaría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police station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305454"/>
                  </a:ext>
                </a:extLst>
              </a:tr>
              <a:tr h="2063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estación de trenes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train station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130318"/>
                  </a:ext>
                </a:extLst>
              </a:tr>
              <a:tr h="20639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 iglesia 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church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368488"/>
                  </a:ext>
                </a:extLst>
              </a:tr>
            </a:tbl>
          </a:graphicData>
        </a:graphic>
      </p:graphicFrame>
      <p:sp>
        <p:nvSpPr>
          <p:cNvPr id="32" name="Control 14">
            <a:extLst>
              <a:ext uri="{FF2B5EF4-FFF2-40B4-BE49-F238E27FC236}">
                <a16:creationId xmlns:a16="http://schemas.microsoft.com/office/drawing/2014/main" id="{1B1DD838-E54A-4E46-8505-24EF0B2FE239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70783" y="8892061"/>
            <a:ext cx="3255963" cy="29130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Control 16">
            <a:extLst>
              <a:ext uri="{FF2B5EF4-FFF2-40B4-BE49-F238E27FC236}">
                <a16:creationId xmlns:a16="http://schemas.microsoft.com/office/drawing/2014/main" id="{4FC93A53-38CB-4219-BF0D-7AEE28EF66CC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6296513" y="7923456"/>
            <a:ext cx="2144712" cy="145415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Control 19">
            <a:extLst>
              <a:ext uri="{FF2B5EF4-FFF2-40B4-BE49-F238E27FC236}">
                <a16:creationId xmlns:a16="http://schemas.microsoft.com/office/drawing/2014/main" id="{E49C1709-D648-4D93-9EF4-3688AA75B221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6917341" y="11178566"/>
            <a:ext cx="1558925" cy="1143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Text Box 20">
            <a:extLst>
              <a:ext uri="{FF2B5EF4-FFF2-40B4-BE49-F238E27FC236}">
                <a16:creationId xmlns:a16="http://schemas.microsoft.com/office/drawing/2014/main" id="{5D79C09B-F290-435E-9A21-EE7E3D841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0720" y="5437801"/>
            <a:ext cx="1631386" cy="1079801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Intensifiers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200" dirty="0" err="1">
                <a:latin typeface="Arial" panose="020B0604020202020204" pitchFamily="34" charset="0"/>
              </a:rPr>
              <a:t>muy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very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200" dirty="0" err="1">
                <a:latin typeface="Arial" panose="020B0604020202020204" pitchFamily="34" charset="0"/>
              </a:rPr>
              <a:t>demasiado</a:t>
            </a:r>
            <a:r>
              <a:rPr lang="en-US" altLang="en-US" sz="1200" dirty="0">
                <a:latin typeface="Arial" panose="020B0604020202020204" pitchFamily="34" charset="0"/>
              </a:rPr>
              <a:t> – too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bastante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quite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200" dirty="0">
                <a:latin typeface="Arial" panose="020B0604020202020204" pitchFamily="34" charset="0"/>
              </a:rPr>
              <a:t>un poco – a little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Control 21">
            <a:extLst>
              <a:ext uri="{FF2B5EF4-FFF2-40B4-BE49-F238E27FC236}">
                <a16:creationId xmlns:a16="http://schemas.microsoft.com/office/drawing/2014/main" id="{13C9D042-F7B7-439E-9A81-637C4E2A2E8A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6885426" y="11868293"/>
            <a:ext cx="1971675" cy="133191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46" name="Picture 22" descr="1024px-Weather-sun-clouds-rain">
            <a:extLst>
              <a:ext uri="{FF2B5EF4-FFF2-40B4-BE49-F238E27FC236}">
                <a16:creationId xmlns:a16="http://schemas.microsoft.com/office/drawing/2014/main" id="{772DDDFB-33FC-42D9-8C85-4513148CA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746241"/>
            <a:ext cx="583236" cy="581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1" name="Picture 2" descr="light-bulb-1926533_960_720">
            <a:extLst>
              <a:ext uri="{FF2B5EF4-FFF2-40B4-BE49-F238E27FC236}">
                <a16:creationId xmlns:a16="http://schemas.microsoft.com/office/drawing/2014/main" id="{9E231CD9-3519-455D-8FFA-BC8A8B85B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140" y="152849"/>
            <a:ext cx="437736" cy="489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6CFC32C-BDE4-4FB8-8B0F-D5B443C33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022330"/>
              </p:ext>
            </p:extLst>
          </p:nvPr>
        </p:nvGraphicFramePr>
        <p:xfrm>
          <a:off x="141232" y="879637"/>
          <a:ext cx="2688000" cy="2634134"/>
        </p:xfrm>
        <a:graphic>
          <a:graphicData uri="http://schemas.openxmlformats.org/drawingml/2006/table">
            <a:tbl>
              <a:tblPr/>
              <a:tblGrid>
                <a:gridCol w="1339988">
                  <a:extLst>
                    <a:ext uri="{9D8B030D-6E8A-4147-A177-3AD203B41FA5}">
                      <a16:colId xmlns:a16="http://schemas.microsoft.com/office/drawing/2014/main" val="332391658"/>
                    </a:ext>
                  </a:extLst>
                </a:gridCol>
                <a:gridCol w="1348012">
                  <a:extLst>
                    <a:ext uri="{9D8B030D-6E8A-4147-A177-3AD203B41FA5}">
                      <a16:colId xmlns:a16="http://schemas.microsoft.com/office/drawing/2014/main" val="2014358621"/>
                    </a:ext>
                  </a:extLst>
                </a:gridCol>
              </a:tblGrid>
              <a:tr h="167991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Describing where we live </a:t>
                      </a:r>
                      <a:endParaRPr lang="en-GB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007684"/>
                  </a:ext>
                </a:extLst>
              </a:tr>
              <a:tr h="16799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vivo 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I live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183160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437165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norte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north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74789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sur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south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546338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este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east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594259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oeste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west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238812"/>
                  </a:ext>
                </a:extLst>
              </a:tr>
              <a:tr h="21859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centro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centre/midi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946752"/>
                  </a:ext>
                </a:extLst>
              </a:tr>
              <a:tr h="33427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noreste/suroeste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north West/South west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705612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Inglaterra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England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54404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Escocia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Scotland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166001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Alemania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Germany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181064"/>
                  </a:ext>
                </a:extLst>
              </a:tr>
              <a:tr h="17888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Gales</a:t>
                      </a:r>
                      <a:endParaRPr lang="fr-FR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 Wales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917525"/>
                  </a:ext>
                </a:extLst>
              </a:tr>
            </a:tbl>
          </a:graphicData>
        </a:graphic>
      </p:graphicFrame>
      <p:sp>
        <p:nvSpPr>
          <p:cNvPr id="4" name="Control 1">
            <a:extLst>
              <a:ext uri="{FF2B5EF4-FFF2-40B4-BE49-F238E27FC236}">
                <a16:creationId xmlns:a16="http://schemas.microsoft.com/office/drawing/2014/main" id="{3644A850-CF32-4EB6-B3F2-347372FB6546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316754" y="2559745"/>
            <a:ext cx="2378521" cy="2493369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2" name="Picture 5" descr="house-illustration-clipart">
            <a:extLst>
              <a:ext uri="{FF2B5EF4-FFF2-40B4-BE49-F238E27FC236}">
                <a16:creationId xmlns:a16="http://schemas.microsoft.com/office/drawing/2014/main" id="{20B65C7D-B203-4B50-B686-66A5EDB53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254" y="858693"/>
            <a:ext cx="568354" cy="45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547BD6-4DA4-FE96-73F3-4AC14CD00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959874"/>
              </p:ext>
            </p:extLst>
          </p:nvPr>
        </p:nvGraphicFramePr>
        <p:xfrm>
          <a:off x="5699722" y="3806429"/>
          <a:ext cx="4053252" cy="1409899"/>
        </p:xfrm>
        <a:graphic>
          <a:graphicData uri="http://schemas.openxmlformats.org/drawingml/2006/table">
            <a:tbl>
              <a:tblPr/>
              <a:tblGrid>
                <a:gridCol w="2166805">
                  <a:extLst>
                    <a:ext uri="{9D8B030D-6E8A-4147-A177-3AD203B41FA5}">
                      <a16:colId xmlns:a16="http://schemas.microsoft.com/office/drawing/2014/main" val="2177034620"/>
                    </a:ext>
                  </a:extLst>
                </a:gridCol>
                <a:gridCol w="1886447">
                  <a:extLst>
                    <a:ext uri="{9D8B030D-6E8A-4147-A177-3AD203B41FA5}">
                      <a16:colId xmlns:a16="http://schemas.microsoft.com/office/drawing/2014/main" val="1164677793"/>
                    </a:ext>
                  </a:extLst>
                </a:gridCol>
              </a:tblGrid>
              <a:tr h="196861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Ordinal numbers</a:t>
                      </a:r>
                      <a:endParaRPr lang="en-GB" sz="1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02209"/>
                  </a:ext>
                </a:extLst>
              </a:tr>
              <a:tr h="2353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primero/a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695975"/>
                  </a:ext>
                </a:extLst>
              </a:tr>
              <a:tr h="2444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segundo/a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582145"/>
                  </a:ext>
                </a:extLst>
              </a:tr>
              <a:tr h="2444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tercero/a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third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815170"/>
                  </a:ext>
                </a:extLst>
              </a:tr>
              <a:tr h="2444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quarto/a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fourth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053475"/>
                  </a:ext>
                </a:extLst>
              </a:tr>
              <a:tr h="2444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quinto/a 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fifth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67942"/>
                  </a:ext>
                </a:extLst>
              </a:tr>
            </a:tbl>
          </a:graphicData>
        </a:graphic>
      </p:graphicFrame>
      <p:pic>
        <p:nvPicPr>
          <p:cNvPr id="10" name="Picture 9" descr="Colorful numbers on a black background&#10;&#10;AI-generated content may be incorrect.">
            <a:extLst>
              <a:ext uri="{FF2B5EF4-FFF2-40B4-BE49-F238E27FC236}">
                <a16:creationId xmlns:a16="http://schemas.microsoft.com/office/drawing/2014/main" id="{705BE617-4C6D-6CFA-BC79-08F7BAFA330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515924" y="3986413"/>
            <a:ext cx="1145704" cy="114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83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4D94AB1C-35B6-4234-9FE2-DCEC9D4F1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162" y="124388"/>
            <a:ext cx="30622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Key verbs </a:t>
            </a:r>
            <a:endParaRPr kumimoji="0" lang="en-US" altLang="en-US" sz="18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rol 4">
            <a:extLst>
              <a:ext uri="{FF2B5EF4-FFF2-40B4-BE49-F238E27FC236}">
                <a16:creationId xmlns:a16="http://schemas.microsoft.com/office/drawing/2014/main" id="{0689B50A-6A5E-4703-9E57-770162003483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796614" y="574269"/>
            <a:ext cx="4349750" cy="18970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Control 5">
            <a:extLst>
              <a:ext uri="{FF2B5EF4-FFF2-40B4-BE49-F238E27FC236}">
                <a16:creationId xmlns:a16="http://schemas.microsoft.com/office/drawing/2014/main" id="{6B3BE987-79AB-4571-B77A-81694817988E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1041753" y="206006"/>
            <a:ext cx="5038725" cy="167481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A82F6E9D-5DA9-4352-8A25-480AB71D6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161" y="3102340"/>
            <a:ext cx="9503703" cy="362222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Useful Grammar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ACB94149-1AE3-4DFE-96F0-6B908B707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787" y="4597102"/>
            <a:ext cx="2408037" cy="609214"/>
          </a:xfrm>
          <a:prstGeom prst="rect">
            <a:avLst/>
          </a:prstGeom>
          <a:solidFill>
            <a:srgbClr val="F8CBA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Definite and indefinite articles.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Definite articles mean THE in English.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Indefinite </a:t>
            </a:r>
            <a:r>
              <a:rPr lang="en-GB" alt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articles mean A/AN in English 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CB731EA9-242D-4F69-A547-D6AE2AF04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517" y="3373478"/>
            <a:ext cx="9268972" cy="1171814"/>
          </a:xfrm>
          <a:prstGeom prst="rect">
            <a:avLst/>
          </a:prstGeom>
          <a:solidFill>
            <a:srgbClr val="FFE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Adjectival agreement</a:t>
            </a:r>
            <a:endParaRPr kumimoji="0" lang="en-GB" altLang="en-US" sz="10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you are 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describing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things or people you must 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agree the adjective 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them. If an adjective 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ends in a o 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you are describing 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feminine noun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you change to 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to an ‘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’.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Other endings do not change UNLESS you are discussing 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more than one person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then you will need to 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an ‘s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’ in most cases.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example: </a:t>
            </a:r>
            <a:r>
              <a:rPr kumimoji="0" lang="en-GB" altLang="en-US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</a:t>
            </a:r>
            <a:r>
              <a:rPr kumimoji="0" lang="en-GB" altLang="en-US" sz="11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granj</a:t>
            </a:r>
            <a:r>
              <a:rPr kumimoji="0" lang="en-GB" altLang="en-US" sz="11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modern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a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	</a:t>
            </a:r>
            <a:r>
              <a:rPr kumimoji="0" lang="en-GB" altLang="en-US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</a:t>
            </a:r>
            <a:r>
              <a:rPr kumimoji="0" lang="en-GB" altLang="en-US" sz="11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as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granj</a:t>
            </a:r>
            <a:r>
              <a:rPr kumimoji="0" lang="en-GB" altLang="en-US" sz="11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as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modern</a:t>
            </a:r>
            <a:r>
              <a:rPr kumimoji="0" lang="en-GB" altLang="en-US" sz="11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as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b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24103FD3-E658-481C-AEFA-9165C7B9A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517" y="4643938"/>
            <a:ext cx="2268483" cy="1242512"/>
          </a:xfrm>
          <a:prstGeom prst="rect">
            <a:avLst/>
          </a:prstGeom>
          <a:solidFill>
            <a:srgbClr val="BED7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The </a:t>
            </a:r>
            <a:r>
              <a:rPr kumimoji="0" lang="en-GB" altLang="en-US" sz="1100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preterite</a:t>
            </a:r>
            <a:r>
              <a:rPr kumimoji="0" lang="en-GB" altLang="en-US" sz="11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tense in Spanish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To form the 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preterite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tense in Spanish we need: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n-US" altLang="en-US" sz="1100" dirty="0">
                <a:latin typeface="+mj-lt"/>
              </a:rPr>
              <a:t>The infinitive of the main verb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n-US" altLang="en-US" sz="1100" dirty="0">
                <a:solidFill>
                  <a:srgbClr val="000000"/>
                </a:solidFill>
                <a:latin typeface="+mj-lt"/>
              </a:rPr>
              <a:t>Take off the infinitive ending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n-US" altLang="en-US" sz="1100" dirty="0">
                <a:solidFill>
                  <a:srgbClr val="000000"/>
                </a:solidFill>
                <a:latin typeface="+mj-lt"/>
              </a:rPr>
              <a:t>Add the appropriate past tense ending: </a:t>
            </a:r>
            <a:endParaRPr lang="en-GB" altLang="en-US" sz="11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6E3294D6-953E-4567-B33E-8B38B0E42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8012" y="1946417"/>
            <a:ext cx="1367800" cy="259488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rPr>
              <a:t>Tricky pronunciation: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883B053-2B24-42E0-B34A-1D21DB114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359731"/>
              </p:ext>
            </p:extLst>
          </p:nvPr>
        </p:nvGraphicFramePr>
        <p:xfrm>
          <a:off x="7020918" y="2275330"/>
          <a:ext cx="2148482" cy="763326"/>
        </p:xfrm>
        <a:graphic>
          <a:graphicData uri="http://schemas.openxmlformats.org/drawingml/2006/table">
            <a:tbl>
              <a:tblPr/>
              <a:tblGrid>
                <a:gridCol w="999878">
                  <a:extLst>
                    <a:ext uri="{9D8B030D-6E8A-4147-A177-3AD203B41FA5}">
                      <a16:colId xmlns:a16="http://schemas.microsoft.com/office/drawing/2014/main" val="699589648"/>
                    </a:ext>
                  </a:extLst>
                </a:gridCol>
                <a:gridCol w="1148604">
                  <a:extLst>
                    <a:ext uri="{9D8B030D-6E8A-4147-A177-3AD203B41FA5}">
                      <a16:colId xmlns:a16="http://schemas.microsoft.com/office/drawing/2014/main" val="2869254639"/>
                    </a:ext>
                  </a:extLst>
                </a:gridCol>
              </a:tblGrid>
              <a:tr h="2544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izquierda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ee-</a:t>
                      </a:r>
                      <a:r>
                        <a:rPr lang="en-GB" sz="1100" kern="1400" dirty="0" err="1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292526"/>
                          </a:solidFill>
                          <a:effectLst/>
                          <a:latin typeface="Calibri" panose="020F0502020204030204" pitchFamily="34" charset="0"/>
                        </a:rPr>
                        <a:t>-key-air-dah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174434"/>
                  </a:ext>
                </a:extLst>
              </a:tr>
              <a:tr h="2544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1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plaza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platha</a:t>
                      </a:r>
                      <a:r>
                        <a:rPr lang="en-GB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715297"/>
                  </a:ext>
                </a:extLst>
              </a:tr>
              <a:tr h="25444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2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jugué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who-</a:t>
                      </a:r>
                      <a:r>
                        <a:rPr lang="en-GB" sz="1000" kern="14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geh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170822"/>
                  </a:ext>
                </a:extLst>
              </a:tr>
            </a:tbl>
          </a:graphicData>
        </a:graphic>
      </p:graphicFrame>
      <p:sp>
        <p:nvSpPr>
          <p:cNvPr id="19" name="Control 11">
            <a:extLst>
              <a:ext uri="{FF2B5EF4-FFF2-40B4-BE49-F238E27FC236}">
                <a16:creationId xmlns:a16="http://schemas.microsoft.com/office/drawing/2014/main" id="{B06500A9-7E38-445E-9672-7AFC16C4E866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0923588" y="9617075"/>
            <a:ext cx="3116262" cy="4572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Control 13">
            <a:extLst>
              <a:ext uri="{FF2B5EF4-FFF2-40B4-BE49-F238E27FC236}">
                <a16:creationId xmlns:a16="http://schemas.microsoft.com/office/drawing/2014/main" id="{E2FAACED-0D44-401E-937A-4D734EBE919C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14786393" y="11256889"/>
            <a:ext cx="2614612" cy="195262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B04BB113-9DB5-41F5-B429-833B6D994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030188"/>
              </p:ext>
            </p:extLst>
          </p:nvPr>
        </p:nvGraphicFramePr>
        <p:xfrm>
          <a:off x="7283450" y="4390044"/>
          <a:ext cx="2404314" cy="2282775"/>
        </p:xfrm>
        <a:graphic>
          <a:graphicData uri="http://schemas.openxmlformats.org/drawingml/2006/table">
            <a:tbl>
              <a:tblPr/>
              <a:tblGrid>
                <a:gridCol w="1305854">
                  <a:extLst>
                    <a:ext uri="{9D8B030D-6E8A-4147-A177-3AD203B41FA5}">
                      <a16:colId xmlns:a16="http://schemas.microsoft.com/office/drawing/2014/main" val="143975783"/>
                    </a:ext>
                  </a:extLst>
                </a:gridCol>
                <a:gridCol w="1098460">
                  <a:extLst>
                    <a:ext uri="{9D8B030D-6E8A-4147-A177-3AD203B41FA5}">
                      <a16:colId xmlns:a16="http://schemas.microsoft.com/office/drawing/2014/main" val="693014551"/>
                    </a:ext>
                  </a:extLst>
                </a:gridCol>
              </a:tblGrid>
              <a:tr h="296520">
                <a:tc grid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Key Questions</a:t>
                      </a:r>
                      <a:endParaRPr lang="es-E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00904"/>
                  </a:ext>
                </a:extLst>
              </a:tr>
              <a:tr h="31504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1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¿dónde vives?</a:t>
                      </a:r>
                      <a:endParaRPr lang="es-E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where</a:t>
                      </a:r>
                      <a:r>
                        <a:rPr lang="es-ES" sz="10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 </a:t>
                      </a:r>
                      <a:r>
                        <a:rPr lang="es-ES" sz="10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</a:t>
                      </a:r>
                      <a:r>
                        <a:rPr lang="es-ES" sz="10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0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live</a:t>
                      </a:r>
                      <a:r>
                        <a:rPr lang="es-ES" sz="10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s-E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824896"/>
                  </a:ext>
                </a:extLst>
              </a:tr>
              <a:tr h="47621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¿Qué hiciste en tu región la semana pasada?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did you do in town last weekend?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055190"/>
                  </a:ext>
                </a:extLst>
              </a:tr>
              <a:tr h="29017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¿Cómo sería tu ciudad perfecta?</a:t>
                      </a:r>
                      <a:endParaRPr lang="fr-FR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would your ideal town be like?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050426"/>
                  </a:ext>
                </a:extLst>
              </a:tr>
              <a:tr h="29652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b="1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¿dónde está/están? </a:t>
                      </a:r>
                      <a:endParaRPr lang="es-E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0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where</a:t>
                      </a:r>
                      <a:r>
                        <a:rPr lang="es-ES" sz="10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0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es-ES" sz="10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/are?</a:t>
                      </a:r>
                      <a:endParaRPr lang="es-ES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085618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CA12280A-1ED9-9DBD-547E-008627303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11" y="445705"/>
            <a:ext cx="4876834" cy="220769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B4D08C3-98B6-A179-2254-ED81C898E7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8765" y="109304"/>
            <a:ext cx="1623034" cy="175223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753EEA5-1EF1-6641-416A-B4CE5AF750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0829" y="1874311"/>
            <a:ext cx="1485739" cy="127469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942D32A-41E0-F61D-95BE-E6E896C733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1419" y="109842"/>
            <a:ext cx="1373615" cy="178476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3319ADF-18E7-85A6-BFA1-D9ED7FF789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94565" y="4661085"/>
            <a:ext cx="1906296" cy="1920701"/>
          </a:xfrm>
          <a:prstGeom prst="rect">
            <a:avLst/>
          </a:prstGeom>
        </p:spPr>
      </p:pic>
      <p:sp>
        <p:nvSpPr>
          <p:cNvPr id="36" name="Arrow: Right 35">
            <a:extLst>
              <a:ext uri="{FF2B5EF4-FFF2-40B4-BE49-F238E27FC236}">
                <a16:creationId xmlns:a16="http://schemas.microsoft.com/office/drawing/2014/main" id="{9A7CE221-7759-D4C1-55F0-F9CE2067313B}"/>
              </a:ext>
            </a:extLst>
          </p:cNvPr>
          <p:cNvSpPr/>
          <p:nvPr/>
        </p:nvSpPr>
        <p:spPr>
          <a:xfrm>
            <a:off x="1180115" y="5743411"/>
            <a:ext cx="1314450" cy="33163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DEF3FFBB-59F0-BACF-6C76-BF8EC37168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92434" y="5270000"/>
            <a:ext cx="2685578" cy="86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55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1d60f72-3836-4752-ba14-00794c50ed45" xsi:nil="true"/>
    <lcf76f155ced4ddcb4097134ff3c332f xmlns="e3ef64be-07b4-403e-8a32-81256db0806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ACF6284734734CA537F5EE75B7F3BA" ma:contentTypeVersion="14" ma:contentTypeDescription="Create a new document." ma:contentTypeScope="" ma:versionID="fcaeb275e395b292895d106359bef472">
  <xsd:schema xmlns:xsd="http://www.w3.org/2001/XMLSchema" xmlns:xs="http://www.w3.org/2001/XMLSchema" xmlns:p="http://schemas.microsoft.com/office/2006/metadata/properties" xmlns:ns2="01d60f72-3836-4752-ba14-00794c50ed45" xmlns:ns3="e3ef64be-07b4-403e-8a32-81256db08063" targetNamespace="http://schemas.microsoft.com/office/2006/metadata/properties" ma:root="true" ma:fieldsID="d620f2618026294f386f4fc4c08dde05" ns2:_="" ns3:_="">
    <xsd:import namespace="01d60f72-3836-4752-ba14-00794c50ed45"/>
    <xsd:import namespace="e3ef64be-07b4-403e-8a32-81256db0806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d60f72-3836-4752-ba14-00794c50ed4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bd9a8c7-20ff-4f63-8876-160c8a7cecd4}" ma:internalName="TaxCatchAll" ma:showField="CatchAllData" ma:web="01d60f72-3836-4752-ba14-00794c50ed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f64be-07b4-403e-8a32-81256db080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470d78a-a434-4c6f-b27f-71902a55d6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68EE90-E346-41AA-876F-CF9010C4A8C0}">
  <ds:schemaRefs>
    <ds:schemaRef ds:uri="http://www.w3.org/XML/1998/namespace"/>
    <ds:schemaRef ds:uri="http://schemas.microsoft.com/office/2006/documentManagement/types"/>
    <ds:schemaRef ds:uri="http://purl.org/dc/elements/1.1/"/>
    <ds:schemaRef ds:uri="e3ef64be-07b4-403e-8a32-81256db08063"/>
    <ds:schemaRef ds:uri="http://schemas.microsoft.com/office/2006/metadata/properties"/>
    <ds:schemaRef ds:uri="http://schemas.microsoft.com/office/infopath/2007/PartnerControls"/>
    <ds:schemaRef ds:uri="01d60f72-3836-4752-ba14-00794c50ed45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E77628A-D2A7-43B9-B312-62AE389519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d60f72-3836-4752-ba14-00794c50ed45"/>
    <ds:schemaRef ds:uri="e3ef64be-07b4-403e-8a32-81256db080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2DCB7C-D8A4-4F21-9D28-B6AE6CEB57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</TotalTime>
  <Words>661</Words>
  <Application>Microsoft Office PowerPoint</Application>
  <PresentationFormat>A4 Paper (210x297 mm)</PresentationFormat>
  <Paragraphs>173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Symbol</vt:lpstr>
      <vt:lpstr>Twinkl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Jalisa Lynch</dc:creator>
  <cp:lastModifiedBy>Naomi Harris (Staff - The Queen Elizabeth Academy)</cp:lastModifiedBy>
  <cp:revision>28</cp:revision>
  <dcterms:created xsi:type="dcterms:W3CDTF">2020-04-30T12:01:26Z</dcterms:created>
  <dcterms:modified xsi:type="dcterms:W3CDTF">2025-07-08T20:15:07Z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0x0101000EACF6284734734CA537F5EE75B7F3BA</vt:lpwstr>
  </property>
  <property fmtid="{D5CDD505-2E9C-101B-9397-08002B2CF9AE}" pid="3" name="_ExtendedDescription">
    <vt:lpwstr/>
  </property>
  <property fmtid="{D5CDD505-2E9C-101B-9397-08002B2CF9AE}" pid="4" name="MediaServiceImageTags">
    <vt:lpwstr/>
  </property>
</Properties>
</file>