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90" r:id="rId2"/>
    <p:sldId id="288" r:id="rId3"/>
    <p:sldId id="289" r:id="rId4"/>
    <p:sldId id="27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C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B04305-C660-9BCC-B714-023DBCEA5583}" v="119" dt="2020-11-24T15:58:28.072"/>
    <p1510:client id="{2AE6D60B-F37C-8DED-B6B2-AF4D0E7B0383}" v="75" dt="2020-11-26T12:09:17.487"/>
    <p1510:client id="{4AF92AC5-8324-EB02-6860-21C26F2CA9D6}" v="478" dt="2020-11-24T14:37:00.892"/>
    <p1510:client id="{635F3A3E-9C9F-3BBF-EA6D-075AD5CB705F}" v="8" dt="2020-11-25T22:13:51.682"/>
    <p1510:client id="{EFBE4634-7E3A-C046-1EB5-8607137C70FF}" v="535" dt="2020-11-25T21:14:38.017"/>
    <p1510:client id="{60D70A0D-81B5-4219-B02F-D47A36ECF99F}" v="73" dt="2020-11-27T09:23:37.140"/>
    <p1510:client id="{65FC3445-B115-2228-B912-DE1BE44C1590}" v="42" dt="2020-11-25T22:08:53.519"/>
    <p1510:client id="{701EBC92-EFAF-FEEB-6E56-3CCBFCC44ACD}" v="2102" dt="2020-11-24T21:59:33.566"/>
    <p1510:client id="{99C32115-B55D-F9B2-ED49-F8E1E56FA15E}" v="1415" dt="2020-11-24T22:44:46.867"/>
    <p1510:client id="{96EF6A4B-B6B1-17A9-2362-E135E2ED0508}" v="73" dt="2020-11-26T22:23:52.223"/>
    <p1510:client id="{96C24524-EE83-4E8C-B649-DE52B2093E81}" v="61" dt="2020-11-22T20:36:29.426"/>
    <p1510:client id="{BD08E923-3077-FB56-CC7A-64961A2DACED}" v="34" dt="2020-11-29T20:56:51.709"/>
    <p1510:client id="{CC0EA4E0-F1A0-1B7C-DA70-07A22C2B07DF}" v="1039" dt="2020-11-22T21:11:15.2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0" d="100"/>
          <a:sy n="60" d="100"/>
        </p:scale>
        <p:origin x="78" y="1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9CF0F9C-583D-456D-8B74-C9651D44E31A}" type="datetimeFigureOut">
              <a:rPr lang="en-US"/>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94E931-8322-4D9D-931A-76A9854F3925}" type="slidenum">
              <a:rPr lang="en-US"/>
              <a:t>‹#›</a:t>
            </a:fld>
            <a:endParaRPr lang="en-US"/>
          </a:p>
        </p:txBody>
      </p:sp>
    </p:spTree>
    <p:extLst>
      <p:ext uri="{BB962C8B-B14F-4D97-AF65-F5344CB8AC3E}">
        <p14:creationId xmlns:p14="http://schemas.microsoft.com/office/powerpoint/2010/main" val="17755815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7/1/2024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7/1/2024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7/1/2024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7/1/2024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7/1/2024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7/1/2024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156C1-9C8D-4C0C-B472-1335ABDA7C54}"/>
              </a:ext>
            </a:extLst>
          </p:cNvPr>
          <p:cNvSpPr txBox="1"/>
          <p:nvPr/>
        </p:nvSpPr>
        <p:spPr>
          <a:xfrm>
            <a:off x="396240" y="-66953"/>
            <a:ext cx="1129778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chemeClr val="tx2"/>
                </a:solidFill>
              </a:rPr>
              <a:t>Religious Education    Year 10 Hinduism- Nature of God</a:t>
            </a:r>
            <a:endParaRPr lang="en-US" sz="3600" b="1" i="1" dirty="0">
              <a:solidFill>
                <a:schemeClr val="tx2"/>
              </a:solidFill>
              <a:cs typeface="Calibri"/>
            </a:endParaRPr>
          </a:p>
        </p:txBody>
      </p:sp>
      <p:sp>
        <p:nvSpPr>
          <p:cNvPr id="7" name="TextBox 6">
            <a:extLst>
              <a:ext uri="{FF2B5EF4-FFF2-40B4-BE49-F238E27FC236}">
                <a16:creationId xmlns:a16="http://schemas.microsoft.com/office/drawing/2014/main" id="{29BAB5F7-AE30-440C-A209-600CC56EBEAE}"/>
              </a:ext>
            </a:extLst>
          </p:cNvPr>
          <p:cNvSpPr txBox="1"/>
          <p:nvPr/>
        </p:nvSpPr>
        <p:spPr>
          <a:xfrm>
            <a:off x="1048812" y="394712"/>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Knowledge</a:t>
            </a:r>
            <a:endParaRPr lang="en-US" sz="2800" b="1">
              <a:solidFill>
                <a:schemeClr val="tx2"/>
              </a:solidFill>
              <a:cs typeface="Calibri"/>
            </a:endParaRPr>
          </a:p>
        </p:txBody>
      </p:sp>
      <p:sp>
        <p:nvSpPr>
          <p:cNvPr id="8" name="TextBox 7">
            <a:extLst>
              <a:ext uri="{FF2B5EF4-FFF2-40B4-BE49-F238E27FC236}">
                <a16:creationId xmlns:a16="http://schemas.microsoft.com/office/drawing/2014/main" id="{01B08B57-F86A-4220-B899-011B7DC6955D}"/>
              </a:ext>
            </a:extLst>
          </p:cNvPr>
          <p:cNvSpPr txBox="1"/>
          <p:nvPr/>
        </p:nvSpPr>
        <p:spPr>
          <a:xfrm>
            <a:off x="115321" y="744383"/>
            <a:ext cx="6704120" cy="3416320"/>
          </a:xfrm>
          <a:prstGeom prst="rect">
            <a:avLst/>
          </a:prstGeom>
          <a:solidFill>
            <a:schemeClr val="accent4">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u="sng" dirty="0">
                <a:cs typeface="Calibri"/>
              </a:rPr>
              <a:t>Beliefs in God</a:t>
            </a:r>
          </a:p>
          <a:p>
            <a:r>
              <a:rPr lang="en-GB" sz="1200" dirty="0">
                <a:cs typeface="Calibri"/>
              </a:rPr>
              <a:t>Hindus believe in one supreme God called Brahman. He can be found in everyone and everything, Brahman exists in all hearts and is the absolute, ultimate truth. Brahman: God in the Hindu religion.  He may take on the form of anything in the world, usually a god or goddess, and each god or goddess has its own personality and appearance. Brahman is present in every person as the eternal spirit or soul, called the atman. This is why Hinduism in a monotheistic religion as they believe only in one true God.</a:t>
            </a:r>
          </a:p>
          <a:p>
            <a:r>
              <a:rPr lang="en-GB" sz="1200" dirty="0">
                <a:cs typeface="Calibri"/>
              </a:rPr>
              <a:t>Some of the important other Gods include ‘Brahma’ (the creator), ‘Shiva’, (the destroyer) and ‘Vishnu’ (the protector). These three together form the ‘Trimurti’.</a:t>
            </a:r>
          </a:p>
          <a:p>
            <a:r>
              <a:rPr lang="en-GB" sz="1200" dirty="0">
                <a:cs typeface="Calibri"/>
              </a:rPr>
              <a:t>Other gods include Ganesh (remover of obstacles), Hanuman (the monkey God), Lakshmi (the Goddess of wealth and good fortune, and Vishnu (the God who preserves life and stands up to evil).</a:t>
            </a:r>
          </a:p>
          <a:p>
            <a:r>
              <a:rPr lang="en-GB" sz="1200" b="1" u="sng" dirty="0">
                <a:cs typeface="Calibri"/>
              </a:rPr>
              <a:t>Krishna and Shakti</a:t>
            </a:r>
            <a:r>
              <a:rPr lang="en-GB" sz="1200" dirty="0">
                <a:cs typeface="Calibri"/>
              </a:rPr>
              <a:t>:</a:t>
            </a:r>
          </a:p>
          <a:p>
            <a:r>
              <a:rPr lang="en-GB" sz="1200" dirty="0">
                <a:cs typeface="Calibri"/>
              </a:rPr>
              <a:t>Krishna is the most popular avatar of Vishnu and is worshipped as a god in his own right. Krishna is often shown playing the flute. The </a:t>
            </a:r>
            <a:r>
              <a:rPr lang="en-GB" sz="1200" dirty="0" err="1">
                <a:cs typeface="Calibri"/>
              </a:rPr>
              <a:t>vedic</a:t>
            </a:r>
            <a:r>
              <a:rPr lang="en-GB" sz="1200" dirty="0">
                <a:cs typeface="Calibri"/>
              </a:rPr>
              <a:t> scriptures refer to the goddess as the creative energy of Shakti, as the activating force which enables the male gods to exert their power. </a:t>
            </a:r>
          </a:p>
          <a:p>
            <a:r>
              <a:rPr lang="en-GB" sz="1200" b="1" u="sng" dirty="0" err="1">
                <a:cs typeface="Calibri"/>
              </a:rPr>
              <a:t>Nirguna</a:t>
            </a:r>
            <a:r>
              <a:rPr lang="en-GB" sz="1200" b="1" u="sng" dirty="0">
                <a:cs typeface="Calibri"/>
              </a:rPr>
              <a:t> and </a:t>
            </a:r>
            <a:r>
              <a:rPr lang="en-GB" sz="1200" b="1" u="sng" dirty="0" err="1">
                <a:cs typeface="Calibri"/>
              </a:rPr>
              <a:t>Saguna</a:t>
            </a:r>
            <a:r>
              <a:rPr lang="en-GB" sz="1200" b="1" u="sng" dirty="0">
                <a:cs typeface="Calibri"/>
              </a:rPr>
              <a:t>:</a:t>
            </a:r>
          </a:p>
          <a:p>
            <a:r>
              <a:rPr lang="en-GB" sz="1200" dirty="0">
                <a:cs typeface="Calibri"/>
              </a:rPr>
              <a:t>The Hindu scriptures have two ways of thinking of Brahman that help with understanding him. The first of these is </a:t>
            </a:r>
            <a:r>
              <a:rPr lang="en-GB" sz="1200" dirty="0" err="1">
                <a:cs typeface="Calibri"/>
              </a:rPr>
              <a:t>nirguna</a:t>
            </a:r>
            <a:r>
              <a:rPr lang="en-GB" sz="1200" dirty="0">
                <a:cs typeface="Calibri"/>
              </a:rPr>
              <a:t> , which means 'without form' and 'without qualities'. The second way of thinking of Brahman is </a:t>
            </a:r>
            <a:r>
              <a:rPr lang="en-GB" sz="1200" dirty="0" err="1">
                <a:cs typeface="Calibri"/>
              </a:rPr>
              <a:t>saguna</a:t>
            </a:r>
            <a:r>
              <a:rPr lang="en-GB" sz="1200" dirty="0">
                <a:cs typeface="Calibri"/>
              </a:rPr>
              <a:t> , which means 'with form' and 'with qualities'</a:t>
            </a:r>
            <a:endParaRPr lang="en-US" sz="1200" dirty="0">
              <a:cs typeface="Calibri"/>
            </a:endParaRPr>
          </a:p>
        </p:txBody>
      </p:sp>
      <p:pic>
        <p:nvPicPr>
          <p:cNvPr id="3" name="Picture 2" descr="Logo, icon&#10;&#10;Description automatically generated">
            <a:extLst>
              <a:ext uri="{FF2B5EF4-FFF2-40B4-BE49-F238E27FC236}">
                <a16:creationId xmlns:a16="http://schemas.microsoft.com/office/drawing/2014/main" id="{5ED2B598-4FB0-407E-87CD-43C7D13D3EEA}"/>
              </a:ext>
            </a:extLst>
          </p:cNvPr>
          <p:cNvPicPr>
            <a:picLocks noChangeAspect="1"/>
          </p:cNvPicPr>
          <p:nvPr/>
        </p:nvPicPr>
        <p:blipFill>
          <a:blip r:embed="rId2"/>
          <a:stretch>
            <a:fillRect/>
          </a:stretch>
        </p:blipFill>
        <p:spPr>
          <a:xfrm>
            <a:off x="4291" y="-1073"/>
            <a:ext cx="652572" cy="652572"/>
          </a:xfrm>
          <a:prstGeom prst="rect">
            <a:avLst/>
          </a:prstGeom>
        </p:spPr>
      </p:pic>
      <p:pic>
        <p:nvPicPr>
          <p:cNvPr id="15" name="Picture 14" descr="Logo, icon&#10;&#10;Description automatically generated">
            <a:extLst>
              <a:ext uri="{FF2B5EF4-FFF2-40B4-BE49-F238E27FC236}">
                <a16:creationId xmlns:a16="http://schemas.microsoft.com/office/drawing/2014/main" id="{75C54AE2-8338-4DC1-AEBD-7721DCC1395B}"/>
              </a:ext>
            </a:extLst>
          </p:cNvPr>
          <p:cNvPicPr>
            <a:picLocks noChangeAspect="1"/>
          </p:cNvPicPr>
          <p:nvPr/>
        </p:nvPicPr>
        <p:blipFill>
          <a:blip r:embed="rId2"/>
          <a:stretch>
            <a:fillRect/>
          </a:stretch>
        </p:blipFill>
        <p:spPr>
          <a:xfrm>
            <a:off x="11534932" y="-1074"/>
            <a:ext cx="652572" cy="652572"/>
          </a:xfrm>
          <a:prstGeom prst="rect">
            <a:avLst/>
          </a:prstGeom>
        </p:spPr>
      </p:pic>
      <p:sp>
        <p:nvSpPr>
          <p:cNvPr id="18" name="TextBox 17">
            <a:extLst>
              <a:ext uri="{FF2B5EF4-FFF2-40B4-BE49-F238E27FC236}">
                <a16:creationId xmlns:a16="http://schemas.microsoft.com/office/drawing/2014/main" id="{47A8EEFA-3843-4A24-962C-2D4182B8E6E3}"/>
              </a:ext>
            </a:extLst>
          </p:cNvPr>
          <p:cNvSpPr txBox="1"/>
          <p:nvPr/>
        </p:nvSpPr>
        <p:spPr>
          <a:xfrm>
            <a:off x="7167256" y="454899"/>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Vocabulary</a:t>
            </a:r>
            <a:endParaRPr lang="en-US" b="1" dirty="0">
              <a:solidFill>
                <a:schemeClr val="tx2"/>
              </a:solidFill>
              <a:cs typeface="Calibri"/>
            </a:endParaRPr>
          </a:p>
        </p:txBody>
      </p:sp>
      <p:sp>
        <p:nvSpPr>
          <p:cNvPr id="17" name="TextBox 16">
            <a:extLst>
              <a:ext uri="{FF2B5EF4-FFF2-40B4-BE49-F238E27FC236}">
                <a16:creationId xmlns:a16="http://schemas.microsoft.com/office/drawing/2014/main" id="{716A8061-B699-46A7-B6DB-CBFAF06B8657}"/>
              </a:ext>
            </a:extLst>
          </p:cNvPr>
          <p:cNvSpPr txBox="1"/>
          <p:nvPr/>
        </p:nvSpPr>
        <p:spPr>
          <a:xfrm>
            <a:off x="115321" y="4197890"/>
            <a:ext cx="6704120" cy="1754326"/>
          </a:xfrm>
          <a:prstGeom prst="rect">
            <a:avLst/>
          </a:prstGeom>
          <a:solidFill>
            <a:schemeClr val="accent2">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GB" sz="1200" b="1" u="sng" dirty="0">
                <a:ea typeface="+mn-lt"/>
                <a:cs typeface="+mn-lt"/>
              </a:rPr>
              <a:t>Worship</a:t>
            </a:r>
          </a:p>
          <a:p>
            <a:r>
              <a:rPr lang="en-GB" sz="1200" dirty="0">
                <a:ea typeface="+mn-lt"/>
                <a:cs typeface="+mn-lt"/>
              </a:rPr>
              <a:t>Puja involves images (murtis) and prayers (mantras). Hindu worship is primarily an individual act, as it involves making personal offerings to the gods. The majority of Hindu homes have a shrine where offerings are made and prayers are said. A shrine can be anything: a room, a small altar or simply pictures or statues of the gods.</a:t>
            </a:r>
          </a:p>
          <a:p>
            <a:r>
              <a:rPr lang="en-GB" sz="1200" dirty="0">
                <a:ea typeface="+mn-lt"/>
                <a:cs typeface="+mn-lt"/>
              </a:rPr>
              <a:t>Hindu worship can take place at home, where the devotee can create their own prayer and it is personal. Hindus can however worship in groups or at the Mandir, this would then become congregational prayer. </a:t>
            </a:r>
          </a:p>
          <a:p>
            <a:r>
              <a:rPr lang="en-GB" sz="1200" dirty="0">
                <a:ea typeface="+mn-lt"/>
                <a:cs typeface="+mn-lt"/>
              </a:rPr>
              <a:t>At the centre of the Puja will be the Murti, a statue of one of the deities. There may also be a picture of a loved </a:t>
            </a:r>
            <a:r>
              <a:rPr lang="en-GB" sz="1200">
                <a:ea typeface="+mn-lt"/>
                <a:cs typeface="+mn-lt"/>
              </a:rPr>
              <a:t>elder who has passed away or a Guru. </a:t>
            </a:r>
            <a:endParaRPr lang="en-GB" sz="1200" dirty="0">
              <a:ea typeface="+mn-lt"/>
              <a:cs typeface="+mn-lt"/>
            </a:endParaRPr>
          </a:p>
        </p:txBody>
      </p:sp>
      <p:graphicFrame>
        <p:nvGraphicFramePr>
          <p:cNvPr id="2" name="Table 1">
            <a:extLst>
              <a:ext uri="{FF2B5EF4-FFF2-40B4-BE49-F238E27FC236}">
                <a16:creationId xmlns:a16="http://schemas.microsoft.com/office/drawing/2014/main" id="{71B204E1-A498-46AB-90C9-BE3A7B8B0AC4}"/>
              </a:ext>
            </a:extLst>
          </p:cNvPr>
          <p:cNvGraphicFramePr>
            <a:graphicFrameLocks noGrp="1"/>
          </p:cNvGraphicFramePr>
          <p:nvPr>
            <p:extLst>
              <p:ext uri="{D42A27DB-BD31-4B8C-83A1-F6EECF244321}">
                <p14:modId xmlns:p14="http://schemas.microsoft.com/office/powerpoint/2010/main" val="2527858061"/>
              </p:ext>
            </p:extLst>
          </p:nvPr>
        </p:nvGraphicFramePr>
        <p:xfrm>
          <a:off x="6896559" y="737021"/>
          <a:ext cx="5180119" cy="2377440"/>
        </p:xfrm>
        <a:graphic>
          <a:graphicData uri="http://schemas.openxmlformats.org/drawingml/2006/table">
            <a:tbl>
              <a:tblPr firstRow="1" bandRow="1">
                <a:tableStyleId>{5940675A-B579-460E-94D1-54222C63F5DA}</a:tableStyleId>
              </a:tblPr>
              <a:tblGrid>
                <a:gridCol w="1181873">
                  <a:extLst>
                    <a:ext uri="{9D8B030D-6E8A-4147-A177-3AD203B41FA5}">
                      <a16:colId xmlns:a16="http://schemas.microsoft.com/office/drawing/2014/main" val="1932947372"/>
                    </a:ext>
                  </a:extLst>
                </a:gridCol>
                <a:gridCol w="3998246">
                  <a:extLst>
                    <a:ext uri="{9D8B030D-6E8A-4147-A177-3AD203B41FA5}">
                      <a16:colId xmlns:a16="http://schemas.microsoft.com/office/drawing/2014/main" val="2348784577"/>
                    </a:ext>
                  </a:extLst>
                </a:gridCol>
              </a:tblGrid>
              <a:tr h="259852">
                <a:tc>
                  <a:txBody>
                    <a:bodyPr/>
                    <a:lstStyle/>
                    <a:p>
                      <a:r>
                        <a:rPr lang="en-GB" sz="1200" dirty="0">
                          <a:latin typeface="+mj-lt"/>
                        </a:rPr>
                        <a:t>Monotheism </a:t>
                      </a:r>
                    </a:p>
                  </a:txBody>
                  <a:tcPr>
                    <a:solidFill>
                      <a:srgbClr val="EDC2F2"/>
                    </a:solidFill>
                  </a:tcPr>
                </a:tc>
                <a:tc>
                  <a:txBody>
                    <a:bodyPr/>
                    <a:lstStyle/>
                    <a:p>
                      <a:r>
                        <a:rPr lang="en-GB" sz="1200" dirty="0">
                          <a:latin typeface="+mj-lt"/>
                        </a:rPr>
                        <a:t>A religions that believes in one God only</a:t>
                      </a:r>
                    </a:p>
                  </a:txBody>
                  <a:tcPr>
                    <a:solidFill>
                      <a:srgbClr val="EDC2F2"/>
                    </a:solidFill>
                  </a:tcPr>
                </a:tc>
                <a:extLst>
                  <a:ext uri="{0D108BD9-81ED-4DB2-BD59-A6C34878D82A}">
                    <a16:rowId xmlns:a16="http://schemas.microsoft.com/office/drawing/2014/main" val="2424856836"/>
                  </a:ext>
                </a:extLst>
              </a:tr>
              <a:tr h="259852">
                <a:tc>
                  <a:txBody>
                    <a:bodyPr/>
                    <a:lstStyle/>
                    <a:p>
                      <a:r>
                        <a:rPr lang="en-GB" sz="1200" dirty="0">
                          <a:latin typeface="+mj-lt"/>
                        </a:rPr>
                        <a:t>Trimurti </a:t>
                      </a:r>
                    </a:p>
                  </a:txBody>
                  <a:tcPr>
                    <a:solidFill>
                      <a:srgbClr val="EDC2F2"/>
                    </a:solidFill>
                  </a:tcPr>
                </a:tc>
                <a:tc>
                  <a:txBody>
                    <a:bodyPr/>
                    <a:lstStyle/>
                    <a:p>
                      <a:r>
                        <a:rPr lang="en-GB" sz="1200" dirty="0">
                          <a:latin typeface="+mj-lt"/>
                        </a:rPr>
                        <a:t>The belief in one God Brahman who has three different aspects to him, Brahma, Vishnu and Shiva</a:t>
                      </a:r>
                    </a:p>
                  </a:txBody>
                  <a:tcPr>
                    <a:solidFill>
                      <a:srgbClr val="EDC2F2"/>
                    </a:solidFill>
                  </a:tcPr>
                </a:tc>
                <a:extLst>
                  <a:ext uri="{0D108BD9-81ED-4DB2-BD59-A6C34878D82A}">
                    <a16:rowId xmlns:a16="http://schemas.microsoft.com/office/drawing/2014/main" val="2602987323"/>
                  </a:ext>
                </a:extLst>
              </a:tr>
              <a:tr h="259852">
                <a:tc>
                  <a:txBody>
                    <a:bodyPr/>
                    <a:lstStyle/>
                    <a:p>
                      <a:r>
                        <a:rPr lang="en-GB" sz="1200" dirty="0">
                          <a:latin typeface="+mj-lt"/>
                        </a:rPr>
                        <a:t>Shakti </a:t>
                      </a:r>
                    </a:p>
                  </a:txBody>
                  <a:tcPr>
                    <a:solidFill>
                      <a:srgbClr val="EDC2F2"/>
                    </a:solidFill>
                  </a:tcPr>
                </a:tc>
                <a:tc>
                  <a:txBody>
                    <a:bodyPr/>
                    <a:lstStyle/>
                    <a:p>
                      <a:r>
                        <a:rPr lang="en-GB" sz="1200" dirty="0">
                          <a:latin typeface="+mj-lt"/>
                        </a:rPr>
                        <a:t>The female consort to each male deity. </a:t>
                      </a:r>
                    </a:p>
                  </a:txBody>
                  <a:tcPr>
                    <a:solidFill>
                      <a:srgbClr val="EDC2F2"/>
                    </a:solidFill>
                  </a:tcPr>
                </a:tc>
                <a:extLst>
                  <a:ext uri="{0D108BD9-81ED-4DB2-BD59-A6C34878D82A}">
                    <a16:rowId xmlns:a16="http://schemas.microsoft.com/office/drawing/2014/main" val="3241364985"/>
                  </a:ext>
                </a:extLst>
              </a:tr>
              <a:tr h="373484">
                <a:tc>
                  <a:txBody>
                    <a:bodyPr/>
                    <a:lstStyle/>
                    <a:p>
                      <a:r>
                        <a:rPr lang="en-GB" sz="1200" dirty="0" err="1">
                          <a:latin typeface="+mj-lt"/>
                        </a:rPr>
                        <a:t>Avatara</a:t>
                      </a:r>
                      <a:r>
                        <a:rPr lang="en-GB" sz="1200" dirty="0">
                          <a:latin typeface="+mj-lt"/>
                        </a:rPr>
                        <a:t> </a:t>
                      </a:r>
                    </a:p>
                  </a:txBody>
                  <a:tcPr>
                    <a:solidFill>
                      <a:srgbClr val="EDC2F2"/>
                    </a:solidFill>
                  </a:tcPr>
                </a:tc>
                <a:tc>
                  <a:txBody>
                    <a:bodyPr/>
                    <a:lstStyle/>
                    <a:p>
                      <a:r>
                        <a:rPr lang="en-GB" sz="1200" dirty="0">
                          <a:latin typeface="+mj-lt"/>
                        </a:rPr>
                        <a:t>Whilst there is only one God, he appears in many forms, these are called </a:t>
                      </a:r>
                      <a:r>
                        <a:rPr lang="en-GB" sz="1200" dirty="0" err="1">
                          <a:latin typeface="+mj-lt"/>
                        </a:rPr>
                        <a:t>avataras</a:t>
                      </a:r>
                      <a:r>
                        <a:rPr lang="en-GB" sz="1200" dirty="0">
                          <a:latin typeface="+mj-lt"/>
                        </a:rPr>
                        <a:t> </a:t>
                      </a:r>
                    </a:p>
                  </a:txBody>
                  <a:tcPr>
                    <a:solidFill>
                      <a:srgbClr val="EDC2F2"/>
                    </a:solidFill>
                  </a:tcPr>
                </a:tc>
                <a:extLst>
                  <a:ext uri="{0D108BD9-81ED-4DB2-BD59-A6C34878D82A}">
                    <a16:rowId xmlns:a16="http://schemas.microsoft.com/office/drawing/2014/main" val="3761315961"/>
                  </a:ext>
                </a:extLst>
              </a:tr>
              <a:tr h="433087">
                <a:tc>
                  <a:txBody>
                    <a:bodyPr/>
                    <a:lstStyle/>
                    <a:p>
                      <a:r>
                        <a:rPr lang="en-GB" sz="1200" dirty="0" err="1">
                          <a:latin typeface="+mj-lt"/>
                        </a:rPr>
                        <a:t>Nirguna</a:t>
                      </a:r>
                      <a:r>
                        <a:rPr lang="en-GB" sz="1200" dirty="0">
                          <a:latin typeface="+mj-lt"/>
                        </a:rPr>
                        <a:t> </a:t>
                      </a:r>
                    </a:p>
                  </a:txBody>
                  <a:tcPr>
                    <a:solidFill>
                      <a:srgbClr val="EDC2F2"/>
                    </a:solidFill>
                  </a:tcPr>
                </a:tc>
                <a:tc>
                  <a:txBody>
                    <a:bodyPr/>
                    <a:lstStyle/>
                    <a:p>
                      <a:r>
                        <a:rPr lang="en-GB" sz="1200" dirty="0">
                          <a:latin typeface="+mj-lt"/>
                        </a:rPr>
                        <a:t>A form of Brahman that has no qualities, cannot be seen or touched just exists all around us</a:t>
                      </a:r>
                    </a:p>
                  </a:txBody>
                  <a:tcPr>
                    <a:solidFill>
                      <a:srgbClr val="EDC2F2"/>
                    </a:solidFill>
                  </a:tcPr>
                </a:tc>
                <a:extLst>
                  <a:ext uri="{0D108BD9-81ED-4DB2-BD59-A6C34878D82A}">
                    <a16:rowId xmlns:a16="http://schemas.microsoft.com/office/drawing/2014/main" val="3393069813"/>
                  </a:ext>
                </a:extLst>
              </a:tr>
              <a:tr h="433087">
                <a:tc>
                  <a:txBody>
                    <a:bodyPr/>
                    <a:lstStyle/>
                    <a:p>
                      <a:r>
                        <a:rPr lang="en-GB" sz="1200" dirty="0" err="1">
                          <a:latin typeface="+mj-lt"/>
                        </a:rPr>
                        <a:t>Saguna</a:t>
                      </a:r>
                      <a:r>
                        <a:rPr lang="en-GB" sz="1200" dirty="0">
                          <a:latin typeface="+mj-lt"/>
                        </a:rPr>
                        <a:t>  </a:t>
                      </a:r>
                    </a:p>
                  </a:txBody>
                  <a:tcPr>
                    <a:solidFill>
                      <a:srgbClr val="EDC2F2"/>
                    </a:solidFill>
                  </a:tcPr>
                </a:tc>
                <a:tc>
                  <a:txBody>
                    <a:bodyPr/>
                    <a:lstStyle/>
                    <a:p>
                      <a:r>
                        <a:rPr lang="en-GB" sz="1200" dirty="0">
                          <a:latin typeface="+mj-lt"/>
                        </a:rPr>
                        <a:t>A form of Brahman that does have qualities, the different forms of him that we see (the different </a:t>
                      </a:r>
                      <a:r>
                        <a:rPr lang="en-GB" sz="1200" dirty="0" err="1">
                          <a:latin typeface="+mj-lt"/>
                        </a:rPr>
                        <a:t>avataras</a:t>
                      </a:r>
                      <a:r>
                        <a:rPr lang="en-GB" sz="1200" dirty="0">
                          <a:latin typeface="+mj-lt"/>
                        </a:rPr>
                        <a:t>)</a:t>
                      </a:r>
                    </a:p>
                  </a:txBody>
                  <a:tcPr>
                    <a:solidFill>
                      <a:srgbClr val="EDC2F2"/>
                    </a:solidFill>
                  </a:tcPr>
                </a:tc>
                <a:extLst>
                  <a:ext uri="{0D108BD9-81ED-4DB2-BD59-A6C34878D82A}">
                    <a16:rowId xmlns:a16="http://schemas.microsoft.com/office/drawing/2014/main" val="381100113"/>
                  </a:ext>
                </a:extLst>
              </a:tr>
            </a:tbl>
          </a:graphicData>
        </a:graphic>
      </p:graphicFrame>
      <p:graphicFrame>
        <p:nvGraphicFramePr>
          <p:cNvPr id="5" name="Table 4">
            <a:extLst>
              <a:ext uri="{FF2B5EF4-FFF2-40B4-BE49-F238E27FC236}">
                <a16:creationId xmlns:a16="http://schemas.microsoft.com/office/drawing/2014/main" id="{7F207C06-E3FE-4DB4-90D2-C69751A75D9C}"/>
              </a:ext>
            </a:extLst>
          </p:cNvPr>
          <p:cNvGraphicFramePr>
            <a:graphicFrameLocks noGrp="1"/>
          </p:cNvGraphicFramePr>
          <p:nvPr>
            <p:extLst>
              <p:ext uri="{D42A27DB-BD31-4B8C-83A1-F6EECF244321}">
                <p14:modId xmlns:p14="http://schemas.microsoft.com/office/powerpoint/2010/main" val="1199848103"/>
              </p:ext>
            </p:extLst>
          </p:nvPr>
        </p:nvGraphicFramePr>
        <p:xfrm>
          <a:off x="6896559" y="3170927"/>
          <a:ext cx="5180120" cy="2799784"/>
        </p:xfrm>
        <a:graphic>
          <a:graphicData uri="http://schemas.openxmlformats.org/drawingml/2006/table">
            <a:tbl>
              <a:tblPr firstRow="1" bandRow="1">
                <a:tableStyleId>{5940675A-B579-460E-94D1-54222C63F5DA}</a:tableStyleId>
              </a:tblPr>
              <a:tblGrid>
                <a:gridCol w="1179916">
                  <a:extLst>
                    <a:ext uri="{9D8B030D-6E8A-4147-A177-3AD203B41FA5}">
                      <a16:colId xmlns:a16="http://schemas.microsoft.com/office/drawing/2014/main" val="2850927025"/>
                    </a:ext>
                  </a:extLst>
                </a:gridCol>
                <a:gridCol w="4000204">
                  <a:extLst>
                    <a:ext uri="{9D8B030D-6E8A-4147-A177-3AD203B41FA5}">
                      <a16:colId xmlns:a16="http://schemas.microsoft.com/office/drawing/2014/main" val="3668633499"/>
                    </a:ext>
                  </a:extLst>
                </a:gridCol>
              </a:tblGrid>
              <a:tr h="263864">
                <a:tc>
                  <a:txBody>
                    <a:bodyPr/>
                    <a:lstStyle/>
                    <a:p>
                      <a:r>
                        <a:rPr lang="en-GB" sz="1200" dirty="0">
                          <a:latin typeface="+mj-lt"/>
                        </a:rPr>
                        <a:t>Krishna </a:t>
                      </a:r>
                    </a:p>
                  </a:txBody>
                  <a:tcPr>
                    <a:solidFill>
                      <a:srgbClr val="EDC2F2"/>
                    </a:solidFill>
                  </a:tcPr>
                </a:tc>
                <a:tc>
                  <a:txBody>
                    <a:bodyPr/>
                    <a:lstStyle/>
                    <a:p>
                      <a:r>
                        <a:rPr lang="en-GB" sz="1200" dirty="0">
                          <a:latin typeface="+mj-lt"/>
                        </a:rPr>
                        <a:t>A favourite Hindu deity. He is an </a:t>
                      </a:r>
                      <a:r>
                        <a:rPr lang="en-GB" sz="1200" dirty="0" err="1">
                          <a:latin typeface="+mj-lt"/>
                        </a:rPr>
                        <a:t>avatara</a:t>
                      </a:r>
                      <a:r>
                        <a:rPr lang="en-GB" sz="1200" dirty="0">
                          <a:latin typeface="+mj-lt"/>
                        </a:rPr>
                        <a:t> of Vishnu </a:t>
                      </a:r>
                    </a:p>
                  </a:txBody>
                  <a:tcPr>
                    <a:solidFill>
                      <a:srgbClr val="EDC2F2"/>
                    </a:solidFill>
                  </a:tcPr>
                </a:tc>
                <a:extLst>
                  <a:ext uri="{0D108BD9-81ED-4DB2-BD59-A6C34878D82A}">
                    <a16:rowId xmlns:a16="http://schemas.microsoft.com/office/drawing/2014/main" val="956323847"/>
                  </a:ext>
                </a:extLst>
              </a:tr>
              <a:tr h="263864">
                <a:tc>
                  <a:txBody>
                    <a:bodyPr/>
                    <a:lstStyle/>
                    <a:p>
                      <a:r>
                        <a:rPr lang="en-GB" sz="1200" dirty="0">
                          <a:latin typeface="+mj-lt"/>
                        </a:rPr>
                        <a:t>Murti  </a:t>
                      </a:r>
                    </a:p>
                  </a:txBody>
                  <a:tcPr>
                    <a:solidFill>
                      <a:srgbClr val="EDC2F2"/>
                    </a:solidFill>
                  </a:tcPr>
                </a:tc>
                <a:tc>
                  <a:txBody>
                    <a:bodyPr/>
                    <a:lstStyle/>
                    <a:p>
                      <a:r>
                        <a:rPr lang="en-GB" sz="1200" dirty="0">
                          <a:latin typeface="+mj-lt"/>
                        </a:rPr>
                        <a:t>An image or statue of a Hindu God</a:t>
                      </a:r>
                    </a:p>
                  </a:txBody>
                  <a:tcPr>
                    <a:solidFill>
                      <a:srgbClr val="EDC2F2"/>
                    </a:solidFill>
                  </a:tcPr>
                </a:tc>
                <a:extLst>
                  <a:ext uri="{0D108BD9-81ED-4DB2-BD59-A6C34878D82A}">
                    <a16:rowId xmlns:a16="http://schemas.microsoft.com/office/drawing/2014/main" val="3253183708"/>
                  </a:ext>
                </a:extLst>
              </a:tr>
              <a:tr h="439772">
                <a:tc>
                  <a:txBody>
                    <a:bodyPr/>
                    <a:lstStyle/>
                    <a:p>
                      <a:r>
                        <a:rPr lang="en-GB" sz="1200" dirty="0">
                          <a:latin typeface="+mj-lt"/>
                        </a:rPr>
                        <a:t>Deity </a:t>
                      </a:r>
                    </a:p>
                  </a:txBody>
                  <a:tcPr>
                    <a:solidFill>
                      <a:srgbClr val="EDC2F2"/>
                    </a:solidFill>
                  </a:tcPr>
                </a:tc>
                <a:tc>
                  <a:txBody>
                    <a:bodyPr/>
                    <a:lstStyle/>
                    <a:p>
                      <a:r>
                        <a:rPr lang="en-GB" sz="1200" dirty="0">
                          <a:latin typeface="+mj-lt"/>
                        </a:rPr>
                        <a:t>Another word for Hindu God</a:t>
                      </a:r>
                    </a:p>
                  </a:txBody>
                  <a:tcPr>
                    <a:solidFill>
                      <a:srgbClr val="EDC2F2"/>
                    </a:solidFill>
                  </a:tcPr>
                </a:tc>
                <a:extLst>
                  <a:ext uri="{0D108BD9-81ED-4DB2-BD59-A6C34878D82A}">
                    <a16:rowId xmlns:a16="http://schemas.microsoft.com/office/drawing/2014/main" val="1846350382"/>
                  </a:ext>
                </a:extLst>
              </a:tr>
              <a:tr h="263864">
                <a:tc>
                  <a:txBody>
                    <a:bodyPr/>
                    <a:lstStyle/>
                    <a:p>
                      <a:r>
                        <a:rPr lang="en-GB" sz="1200" dirty="0">
                          <a:latin typeface="+mj-lt"/>
                        </a:rPr>
                        <a:t>Puja </a:t>
                      </a:r>
                    </a:p>
                  </a:txBody>
                  <a:tcPr>
                    <a:solidFill>
                      <a:srgbClr val="EDC2F2"/>
                    </a:solidFill>
                  </a:tcPr>
                </a:tc>
                <a:tc>
                  <a:txBody>
                    <a:bodyPr/>
                    <a:lstStyle/>
                    <a:p>
                      <a:r>
                        <a:rPr lang="en-GB" sz="1200" dirty="0">
                          <a:latin typeface="+mj-lt"/>
                        </a:rPr>
                        <a:t>A Hindu prayer/worship, which can be carried out at home or at the Mandir</a:t>
                      </a:r>
                    </a:p>
                  </a:txBody>
                  <a:tcPr>
                    <a:solidFill>
                      <a:srgbClr val="EDC2F2"/>
                    </a:solidFill>
                  </a:tcPr>
                </a:tc>
                <a:extLst>
                  <a:ext uri="{0D108BD9-81ED-4DB2-BD59-A6C34878D82A}">
                    <a16:rowId xmlns:a16="http://schemas.microsoft.com/office/drawing/2014/main" val="2639001508"/>
                  </a:ext>
                </a:extLst>
              </a:tr>
              <a:tr h="439772">
                <a:tc>
                  <a:txBody>
                    <a:bodyPr/>
                    <a:lstStyle/>
                    <a:p>
                      <a:r>
                        <a:rPr lang="en-GB" sz="1200" dirty="0">
                          <a:latin typeface="+mj-lt"/>
                        </a:rPr>
                        <a:t>Mandir </a:t>
                      </a:r>
                    </a:p>
                  </a:txBody>
                  <a:tcPr>
                    <a:solidFill>
                      <a:srgbClr val="EDC2F2"/>
                    </a:solidFill>
                  </a:tcPr>
                </a:tc>
                <a:tc>
                  <a:txBody>
                    <a:bodyPr/>
                    <a:lstStyle/>
                    <a:p>
                      <a:r>
                        <a:rPr lang="en-GB" sz="1200" dirty="0">
                          <a:latin typeface="+mj-lt"/>
                        </a:rPr>
                        <a:t>Hindu holy place of worship </a:t>
                      </a:r>
                    </a:p>
                  </a:txBody>
                  <a:tcPr>
                    <a:solidFill>
                      <a:srgbClr val="EDC2F2"/>
                    </a:solidFill>
                  </a:tcPr>
                </a:tc>
                <a:extLst>
                  <a:ext uri="{0D108BD9-81ED-4DB2-BD59-A6C34878D82A}">
                    <a16:rowId xmlns:a16="http://schemas.microsoft.com/office/drawing/2014/main" val="2255587453"/>
                  </a:ext>
                </a:extLst>
              </a:tr>
              <a:tr h="439772">
                <a:tc>
                  <a:txBody>
                    <a:bodyPr/>
                    <a:lstStyle/>
                    <a:p>
                      <a:r>
                        <a:rPr lang="en-GB" sz="1200" dirty="0">
                          <a:latin typeface="+mj-lt"/>
                        </a:rPr>
                        <a:t>Personal prayer </a:t>
                      </a:r>
                    </a:p>
                  </a:txBody>
                  <a:tcPr>
                    <a:solidFill>
                      <a:srgbClr val="EDC2F2"/>
                    </a:solidFill>
                  </a:tcPr>
                </a:tc>
                <a:tc>
                  <a:txBody>
                    <a:bodyPr/>
                    <a:lstStyle/>
                    <a:p>
                      <a:r>
                        <a:rPr lang="en-GB" sz="1200" dirty="0">
                          <a:latin typeface="+mj-lt"/>
                        </a:rPr>
                        <a:t>Hindu prayer that is carried out alone or at home by the worshipper </a:t>
                      </a:r>
                    </a:p>
                  </a:txBody>
                  <a:tcPr>
                    <a:solidFill>
                      <a:srgbClr val="EDC2F2"/>
                    </a:solidFill>
                  </a:tcPr>
                </a:tc>
                <a:extLst>
                  <a:ext uri="{0D108BD9-81ED-4DB2-BD59-A6C34878D82A}">
                    <a16:rowId xmlns:a16="http://schemas.microsoft.com/office/drawing/2014/main" val="182549187"/>
                  </a:ext>
                </a:extLst>
              </a:tr>
              <a:tr h="263864">
                <a:tc>
                  <a:txBody>
                    <a:bodyPr/>
                    <a:lstStyle/>
                    <a:p>
                      <a:r>
                        <a:rPr lang="en-GB" sz="1200" dirty="0">
                          <a:latin typeface="+mj-lt"/>
                        </a:rPr>
                        <a:t>Congregational prayer </a:t>
                      </a:r>
                    </a:p>
                  </a:txBody>
                  <a:tcPr>
                    <a:solidFill>
                      <a:srgbClr val="EDC2F2"/>
                    </a:solidFill>
                  </a:tcPr>
                </a:tc>
                <a:tc>
                  <a:txBody>
                    <a:bodyPr/>
                    <a:lstStyle/>
                    <a:p>
                      <a:r>
                        <a:rPr lang="en-GB" sz="1200" dirty="0">
                          <a:latin typeface="+mj-lt"/>
                        </a:rPr>
                        <a:t>Prayer in groups that is carried out at the Mandir or for a special occasion at home</a:t>
                      </a:r>
                    </a:p>
                  </a:txBody>
                  <a:tcPr>
                    <a:solidFill>
                      <a:srgbClr val="EDC2F2"/>
                    </a:solidFill>
                  </a:tcPr>
                </a:tc>
                <a:extLst>
                  <a:ext uri="{0D108BD9-81ED-4DB2-BD59-A6C34878D82A}">
                    <a16:rowId xmlns:a16="http://schemas.microsoft.com/office/drawing/2014/main" val="2290443598"/>
                  </a:ext>
                </a:extLst>
              </a:tr>
            </a:tbl>
          </a:graphicData>
        </a:graphic>
      </p:graphicFrame>
      <p:sp>
        <p:nvSpPr>
          <p:cNvPr id="16" name="TextBox 15">
            <a:extLst>
              <a:ext uri="{FF2B5EF4-FFF2-40B4-BE49-F238E27FC236}">
                <a16:creationId xmlns:a16="http://schemas.microsoft.com/office/drawing/2014/main" id="{5FCD7FCC-E99B-4F39-8B77-36ED5EF091F9}"/>
              </a:ext>
            </a:extLst>
          </p:cNvPr>
          <p:cNvSpPr txBox="1"/>
          <p:nvPr/>
        </p:nvSpPr>
        <p:spPr>
          <a:xfrm>
            <a:off x="8416550" y="6281236"/>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 </a:t>
            </a:r>
            <a:endParaRPr lang="en-US" b="1" dirty="0">
              <a:solidFill>
                <a:schemeClr val="tx2"/>
              </a:solidFill>
              <a:cs typeface="Calibri"/>
            </a:endParaRPr>
          </a:p>
        </p:txBody>
      </p:sp>
      <p:sp>
        <p:nvSpPr>
          <p:cNvPr id="19" name="TextBox 18">
            <a:extLst>
              <a:ext uri="{FF2B5EF4-FFF2-40B4-BE49-F238E27FC236}">
                <a16:creationId xmlns:a16="http://schemas.microsoft.com/office/drawing/2014/main" id="{BAD74DB0-C5A1-463C-B8F2-CFD1217142BB}"/>
              </a:ext>
            </a:extLst>
          </p:cNvPr>
          <p:cNvSpPr txBox="1"/>
          <p:nvPr/>
        </p:nvSpPr>
        <p:spPr>
          <a:xfrm>
            <a:off x="0" y="5919281"/>
            <a:ext cx="9206071" cy="938719"/>
          </a:xfrm>
          <a:prstGeom prst="rect">
            <a:avLst/>
          </a:prstGeom>
          <a:solidFill>
            <a:schemeClr val="accent6">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sz="1100" dirty="0"/>
              <a:t>Hinduism is one of the world’s major religions. It is the world’s 3rd largest religion, with about 1.1 billion followers. It is around 5,000 years old.</a:t>
            </a:r>
          </a:p>
          <a:p>
            <a:pPr algn="l"/>
            <a:r>
              <a:rPr lang="en-GB" sz="1100" dirty="0"/>
              <a:t>Hindus are the people who follow Hinduism. It is a very complex religion that is followed by different people in different ways. </a:t>
            </a:r>
          </a:p>
          <a:p>
            <a:pPr algn="l"/>
            <a:r>
              <a:rPr lang="en-GB" sz="1100" dirty="0"/>
              <a:t>Many gods are worshipped in Hinduism. All of these different Gods are believed to be a part of the supreme God named ‘Brahman.’</a:t>
            </a:r>
          </a:p>
          <a:p>
            <a:pPr algn="l"/>
            <a:r>
              <a:rPr lang="en-GB" sz="1100" dirty="0"/>
              <a:t>Hindus believe in karma and reincarnation – that when you die you are reborn as something else.</a:t>
            </a:r>
          </a:p>
          <a:p>
            <a:pPr algn="l"/>
            <a:r>
              <a:rPr lang="en-GB" sz="1100" dirty="0"/>
              <a:t>Hinduism does not have one holy book, but several sacred texts. Mandirs are Hindu worship buildings. </a:t>
            </a:r>
          </a:p>
        </p:txBody>
      </p:sp>
    </p:spTree>
    <p:extLst>
      <p:ext uri="{BB962C8B-B14F-4D97-AF65-F5344CB8AC3E}">
        <p14:creationId xmlns:p14="http://schemas.microsoft.com/office/powerpoint/2010/main" val="23104990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156C1-9C8D-4C0C-B472-1335ABDA7C54}"/>
              </a:ext>
            </a:extLst>
          </p:cNvPr>
          <p:cNvSpPr txBox="1"/>
          <p:nvPr/>
        </p:nvSpPr>
        <p:spPr>
          <a:xfrm>
            <a:off x="396240" y="-66953"/>
            <a:ext cx="1129778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chemeClr val="tx2"/>
                </a:solidFill>
              </a:rPr>
              <a:t>Religious Education      Year 10    Proving God Existence</a:t>
            </a:r>
            <a:endParaRPr lang="en-US" sz="3600" b="1" i="1" dirty="0">
              <a:solidFill>
                <a:schemeClr val="tx2"/>
              </a:solidFill>
              <a:cs typeface="Calibri"/>
            </a:endParaRPr>
          </a:p>
        </p:txBody>
      </p:sp>
      <p:sp>
        <p:nvSpPr>
          <p:cNvPr id="7" name="TextBox 6">
            <a:extLst>
              <a:ext uri="{FF2B5EF4-FFF2-40B4-BE49-F238E27FC236}">
                <a16:creationId xmlns:a16="http://schemas.microsoft.com/office/drawing/2014/main" id="{29BAB5F7-AE30-440C-A209-600CC56EBEAE}"/>
              </a:ext>
            </a:extLst>
          </p:cNvPr>
          <p:cNvSpPr txBox="1"/>
          <p:nvPr/>
        </p:nvSpPr>
        <p:spPr>
          <a:xfrm>
            <a:off x="1072058" y="375051"/>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Knowledge</a:t>
            </a:r>
            <a:endParaRPr lang="en-US" sz="2800" b="1">
              <a:solidFill>
                <a:schemeClr val="tx2"/>
              </a:solidFill>
              <a:cs typeface="Calibri"/>
            </a:endParaRPr>
          </a:p>
        </p:txBody>
      </p:sp>
      <p:sp>
        <p:nvSpPr>
          <p:cNvPr id="8" name="TextBox 7">
            <a:extLst>
              <a:ext uri="{FF2B5EF4-FFF2-40B4-BE49-F238E27FC236}">
                <a16:creationId xmlns:a16="http://schemas.microsoft.com/office/drawing/2014/main" id="{01B08B57-F86A-4220-B899-011B7DC6955D}"/>
              </a:ext>
            </a:extLst>
          </p:cNvPr>
          <p:cNvSpPr txBox="1"/>
          <p:nvPr/>
        </p:nvSpPr>
        <p:spPr>
          <a:xfrm>
            <a:off x="115321" y="744383"/>
            <a:ext cx="6704120" cy="3493264"/>
          </a:xfrm>
          <a:prstGeom prst="rect">
            <a:avLst/>
          </a:prstGeom>
          <a:solidFill>
            <a:schemeClr val="accent4">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u="sng" dirty="0">
                <a:cs typeface="Calibri"/>
              </a:rPr>
              <a:t>Beliefs in God.</a:t>
            </a:r>
          </a:p>
          <a:p>
            <a:r>
              <a:rPr lang="en-US" sz="1100" dirty="0">
                <a:cs typeface="Calibri"/>
              </a:rPr>
              <a:t>There are three categories of belief, atheist, agnostic and theist. Atheists do not believe in God as for them science has the answers. There is no proof of a divine entity that created everything. Miracles do not happen and the Bible is not evidence of a supreme being an dis out of date. Theist's do believe in God as for them there is evidence of a supreme being. William Paley argued that a watch is complicated in design and therefore must have a designer. The world is also very complex and therefore must also have a designer, God. For atheists science does not have all the answers. </a:t>
            </a:r>
            <a:r>
              <a:rPr lang="en-GB" sz="1100" dirty="0">
                <a:cs typeface="Calibri"/>
              </a:rPr>
              <a:t>To account for all existence, there must be a Necessary Being, God. ... Thus Aquinas' five ways defined God as the Unmoved Mover, the First Cause, the Necessary Being, the Absolute Being and the Grand Designer.</a:t>
            </a:r>
          </a:p>
          <a:p>
            <a:endParaRPr lang="en-GB" sz="1100" dirty="0">
              <a:cs typeface="Calibri"/>
            </a:endParaRPr>
          </a:p>
          <a:p>
            <a:r>
              <a:rPr lang="en-GB" sz="1100" dirty="0">
                <a:cs typeface="Calibri"/>
              </a:rPr>
              <a:t>As far as Christians are concerned God is omnipotent, omnibenevolent and omniscient. ... A being who knows every way in which an evil can come into existence, who is able to prevent that evil from coming into existence, and who wants to do so, would prevent the existence of that evil.</a:t>
            </a:r>
          </a:p>
          <a:p>
            <a:r>
              <a:rPr lang="en-GB" sz="1100" dirty="0">
                <a:cs typeface="Calibri"/>
              </a:rPr>
              <a:t>God exists in three persons: the Father, the Son (Jesus), and the Holy Spirit. All three of these persons honour and love one another perfectly and sufficiently.</a:t>
            </a:r>
          </a:p>
          <a:p>
            <a:r>
              <a:rPr lang="en-GB" sz="1100" dirty="0">
                <a:cs typeface="Calibri"/>
              </a:rPr>
              <a:t>The problem of evil refers to the challenge of reconciling belief in an omnipotent, omnibenevolent, and omniscient God, with the existence of evil and suffering in the world. Christian believe that God created the world good, and He created humans to do good. However, He also gave humans the ability to choose, known as free will. This means that even though humans were created to do good, they can also choose to do the opposite of good, what we have termed evil.</a:t>
            </a:r>
            <a:endParaRPr lang="en-US" sz="1100" dirty="0">
              <a:cs typeface="Calibri"/>
            </a:endParaRPr>
          </a:p>
        </p:txBody>
      </p:sp>
      <p:pic>
        <p:nvPicPr>
          <p:cNvPr id="3" name="Picture 2" descr="Logo, icon&#10;&#10;Description automatically generated">
            <a:extLst>
              <a:ext uri="{FF2B5EF4-FFF2-40B4-BE49-F238E27FC236}">
                <a16:creationId xmlns:a16="http://schemas.microsoft.com/office/drawing/2014/main" id="{5ED2B598-4FB0-407E-87CD-43C7D13D3EEA}"/>
              </a:ext>
            </a:extLst>
          </p:cNvPr>
          <p:cNvPicPr>
            <a:picLocks noChangeAspect="1"/>
          </p:cNvPicPr>
          <p:nvPr/>
        </p:nvPicPr>
        <p:blipFill>
          <a:blip r:embed="rId2"/>
          <a:stretch>
            <a:fillRect/>
          </a:stretch>
        </p:blipFill>
        <p:spPr>
          <a:xfrm>
            <a:off x="4291" y="-1073"/>
            <a:ext cx="652572" cy="652572"/>
          </a:xfrm>
          <a:prstGeom prst="rect">
            <a:avLst/>
          </a:prstGeom>
        </p:spPr>
      </p:pic>
      <p:pic>
        <p:nvPicPr>
          <p:cNvPr id="15" name="Picture 14" descr="Logo, icon&#10;&#10;Description automatically generated">
            <a:extLst>
              <a:ext uri="{FF2B5EF4-FFF2-40B4-BE49-F238E27FC236}">
                <a16:creationId xmlns:a16="http://schemas.microsoft.com/office/drawing/2014/main" id="{75C54AE2-8338-4DC1-AEBD-7721DCC1395B}"/>
              </a:ext>
            </a:extLst>
          </p:cNvPr>
          <p:cNvPicPr>
            <a:picLocks noChangeAspect="1"/>
          </p:cNvPicPr>
          <p:nvPr/>
        </p:nvPicPr>
        <p:blipFill>
          <a:blip r:embed="rId2"/>
          <a:stretch>
            <a:fillRect/>
          </a:stretch>
        </p:blipFill>
        <p:spPr>
          <a:xfrm>
            <a:off x="11534932" y="-1074"/>
            <a:ext cx="652572" cy="652572"/>
          </a:xfrm>
          <a:prstGeom prst="rect">
            <a:avLst/>
          </a:prstGeom>
        </p:spPr>
      </p:pic>
      <p:sp>
        <p:nvSpPr>
          <p:cNvPr id="18" name="TextBox 17">
            <a:extLst>
              <a:ext uri="{FF2B5EF4-FFF2-40B4-BE49-F238E27FC236}">
                <a16:creationId xmlns:a16="http://schemas.microsoft.com/office/drawing/2014/main" id="{47A8EEFA-3843-4A24-962C-2D4182B8E6E3}"/>
              </a:ext>
            </a:extLst>
          </p:cNvPr>
          <p:cNvSpPr txBox="1"/>
          <p:nvPr/>
        </p:nvSpPr>
        <p:spPr>
          <a:xfrm>
            <a:off x="7167256" y="454899"/>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Vocabulary</a:t>
            </a:r>
            <a:endParaRPr lang="en-US" b="1" dirty="0">
              <a:solidFill>
                <a:schemeClr val="tx2"/>
              </a:solidFill>
              <a:cs typeface="Calibri"/>
            </a:endParaRPr>
          </a:p>
        </p:txBody>
      </p:sp>
      <p:sp>
        <p:nvSpPr>
          <p:cNvPr id="17" name="TextBox 16">
            <a:extLst>
              <a:ext uri="{FF2B5EF4-FFF2-40B4-BE49-F238E27FC236}">
                <a16:creationId xmlns:a16="http://schemas.microsoft.com/office/drawing/2014/main" id="{716A8061-B699-46A7-B6DB-CBFAF06B8657}"/>
              </a:ext>
            </a:extLst>
          </p:cNvPr>
          <p:cNvSpPr txBox="1"/>
          <p:nvPr/>
        </p:nvSpPr>
        <p:spPr>
          <a:xfrm>
            <a:off x="115321" y="4237647"/>
            <a:ext cx="6704120" cy="1785104"/>
          </a:xfrm>
          <a:prstGeom prst="rect">
            <a:avLst/>
          </a:prstGeom>
          <a:solidFill>
            <a:schemeClr val="accent2">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100" b="1" u="sng" dirty="0">
                <a:ea typeface="+mn-lt"/>
                <a:cs typeface="+mn-lt"/>
              </a:rPr>
              <a:t>Census</a:t>
            </a:r>
          </a:p>
          <a:p>
            <a:r>
              <a:rPr lang="en-US" sz="1100" dirty="0">
                <a:ea typeface="+mn-lt"/>
                <a:cs typeface="+mn-lt"/>
              </a:rPr>
              <a:t>Every ten years adults in the UK have to complete a census.  This document asks what people do for a living and where they live etc. There is one non compulsory question about what faith people belong to. The Census from 2001 states 71% of people in England are of Christian faith whereas in 2011 59% are Christian. This is a decline of over 10%. Also it shows that other faiths are growing in the UK, like Islam which is the countries second biggest religion.  The amount of people also claiming that they are atheist has also risen in the last 10 years. Some people may argue that the UK is becoming a secular religion as Church attendance has fallen dramatically. However the </a:t>
            </a:r>
            <a:r>
              <a:rPr lang="en-US" sz="1100" dirty="0" err="1">
                <a:ea typeface="+mn-lt"/>
                <a:cs typeface="+mn-lt"/>
              </a:rPr>
              <a:t>Uk</a:t>
            </a:r>
            <a:r>
              <a:rPr lang="en-US" sz="1100" dirty="0">
                <a:ea typeface="+mn-lt"/>
                <a:cs typeface="+mn-lt"/>
              </a:rPr>
              <a:t> is still steeped in Christian traditions, such as Sunday training hours (less than normal week as Sunday a day of rest). Also school holidays are based on Christian festivals and in a court of law people still swear an oath on the Bible. It could be argued that there is still a strong place for religion </a:t>
            </a:r>
            <a:r>
              <a:rPr lang="en-US" sz="1100">
                <a:ea typeface="+mn-lt"/>
                <a:cs typeface="+mn-lt"/>
              </a:rPr>
              <a:t>in the UK. </a:t>
            </a:r>
            <a:endParaRPr lang="en-US" sz="1100" dirty="0">
              <a:ea typeface="+mn-lt"/>
              <a:cs typeface="+mn-lt"/>
            </a:endParaRPr>
          </a:p>
        </p:txBody>
      </p:sp>
      <p:graphicFrame>
        <p:nvGraphicFramePr>
          <p:cNvPr id="2" name="Table 1">
            <a:extLst>
              <a:ext uri="{FF2B5EF4-FFF2-40B4-BE49-F238E27FC236}">
                <a16:creationId xmlns:a16="http://schemas.microsoft.com/office/drawing/2014/main" id="{71B204E1-A498-46AB-90C9-BE3A7B8B0AC4}"/>
              </a:ext>
            </a:extLst>
          </p:cNvPr>
          <p:cNvGraphicFramePr>
            <a:graphicFrameLocks noGrp="1"/>
          </p:cNvGraphicFramePr>
          <p:nvPr>
            <p:extLst>
              <p:ext uri="{D42A27DB-BD31-4B8C-83A1-F6EECF244321}">
                <p14:modId xmlns:p14="http://schemas.microsoft.com/office/powerpoint/2010/main" val="885030280"/>
              </p:ext>
            </p:extLst>
          </p:nvPr>
        </p:nvGraphicFramePr>
        <p:xfrm>
          <a:off x="6896559" y="737021"/>
          <a:ext cx="5180119" cy="2019214"/>
        </p:xfrm>
        <a:graphic>
          <a:graphicData uri="http://schemas.openxmlformats.org/drawingml/2006/table">
            <a:tbl>
              <a:tblPr firstRow="1" bandRow="1">
                <a:tableStyleId>{5940675A-B579-460E-94D1-54222C63F5DA}</a:tableStyleId>
              </a:tblPr>
              <a:tblGrid>
                <a:gridCol w="1261921">
                  <a:extLst>
                    <a:ext uri="{9D8B030D-6E8A-4147-A177-3AD203B41FA5}">
                      <a16:colId xmlns:a16="http://schemas.microsoft.com/office/drawing/2014/main" val="1932947372"/>
                    </a:ext>
                  </a:extLst>
                </a:gridCol>
                <a:gridCol w="3918198">
                  <a:extLst>
                    <a:ext uri="{9D8B030D-6E8A-4147-A177-3AD203B41FA5}">
                      <a16:colId xmlns:a16="http://schemas.microsoft.com/office/drawing/2014/main" val="2348784577"/>
                    </a:ext>
                  </a:extLst>
                </a:gridCol>
              </a:tblGrid>
              <a:tr h="259852">
                <a:tc>
                  <a:txBody>
                    <a:bodyPr/>
                    <a:lstStyle/>
                    <a:p>
                      <a:r>
                        <a:rPr lang="en-GB" sz="1100" dirty="0">
                          <a:latin typeface="+mj-lt"/>
                        </a:rPr>
                        <a:t>Atheist </a:t>
                      </a:r>
                    </a:p>
                  </a:txBody>
                  <a:tcPr>
                    <a:solidFill>
                      <a:srgbClr val="EDC2F2"/>
                    </a:solidFill>
                  </a:tcPr>
                </a:tc>
                <a:tc>
                  <a:txBody>
                    <a:bodyPr/>
                    <a:lstStyle/>
                    <a:p>
                      <a:r>
                        <a:rPr lang="en-GB" sz="1100" dirty="0">
                          <a:latin typeface="+mj-lt"/>
                        </a:rPr>
                        <a:t>A person who does not believe in God </a:t>
                      </a:r>
                    </a:p>
                  </a:txBody>
                  <a:tcPr>
                    <a:solidFill>
                      <a:srgbClr val="EDC2F2"/>
                    </a:solidFill>
                  </a:tcPr>
                </a:tc>
                <a:extLst>
                  <a:ext uri="{0D108BD9-81ED-4DB2-BD59-A6C34878D82A}">
                    <a16:rowId xmlns:a16="http://schemas.microsoft.com/office/drawing/2014/main" val="2424856836"/>
                  </a:ext>
                </a:extLst>
              </a:tr>
              <a:tr h="259852">
                <a:tc>
                  <a:txBody>
                    <a:bodyPr/>
                    <a:lstStyle/>
                    <a:p>
                      <a:r>
                        <a:rPr lang="en-GB" sz="1100" dirty="0">
                          <a:latin typeface="+mj-lt"/>
                        </a:rPr>
                        <a:t>Agnostic </a:t>
                      </a:r>
                    </a:p>
                  </a:txBody>
                  <a:tcPr>
                    <a:solidFill>
                      <a:srgbClr val="EDC2F2"/>
                    </a:solidFill>
                  </a:tcPr>
                </a:tc>
                <a:tc>
                  <a:txBody>
                    <a:bodyPr/>
                    <a:lstStyle/>
                    <a:p>
                      <a:r>
                        <a:rPr lang="en-GB" sz="1100" dirty="0">
                          <a:latin typeface="+mj-lt"/>
                        </a:rPr>
                        <a:t>A person who is unsure about their beliefs in God</a:t>
                      </a:r>
                    </a:p>
                  </a:txBody>
                  <a:tcPr>
                    <a:solidFill>
                      <a:srgbClr val="EDC2F2"/>
                    </a:solidFill>
                  </a:tcPr>
                </a:tc>
                <a:extLst>
                  <a:ext uri="{0D108BD9-81ED-4DB2-BD59-A6C34878D82A}">
                    <a16:rowId xmlns:a16="http://schemas.microsoft.com/office/drawing/2014/main" val="2602987323"/>
                  </a:ext>
                </a:extLst>
              </a:tr>
              <a:tr h="259852">
                <a:tc>
                  <a:txBody>
                    <a:bodyPr/>
                    <a:lstStyle/>
                    <a:p>
                      <a:r>
                        <a:rPr lang="en-GB" sz="1100" dirty="0">
                          <a:latin typeface="+mj-lt"/>
                        </a:rPr>
                        <a:t>Theist </a:t>
                      </a:r>
                    </a:p>
                  </a:txBody>
                  <a:tcPr>
                    <a:solidFill>
                      <a:srgbClr val="EDC2F2"/>
                    </a:solidFill>
                  </a:tcPr>
                </a:tc>
                <a:tc>
                  <a:txBody>
                    <a:bodyPr/>
                    <a:lstStyle/>
                    <a:p>
                      <a:r>
                        <a:rPr lang="en-GB" sz="1100" dirty="0">
                          <a:latin typeface="+mj-lt"/>
                        </a:rPr>
                        <a:t>A person who does believe in God</a:t>
                      </a:r>
                    </a:p>
                  </a:txBody>
                  <a:tcPr>
                    <a:solidFill>
                      <a:srgbClr val="EDC2F2"/>
                    </a:solidFill>
                  </a:tcPr>
                </a:tc>
                <a:extLst>
                  <a:ext uri="{0D108BD9-81ED-4DB2-BD59-A6C34878D82A}">
                    <a16:rowId xmlns:a16="http://schemas.microsoft.com/office/drawing/2014/main" val="3241364985"/>
                  </a:ext>
                </a:extLst>
              </a:tr>
              <a:tr h="373484">
                <a:tc>
                  <a:txBody>
                    <a:bodyPr/>
                    <a:lstStyle/>
                    <a:p>
                      <a:r>
                        <a:rPr lang="en-GB" sz="1100" dirty="0">
                          <a:latin typeface="+mj-lt"/>
                        </a:rPr>
                        <a:t>Omnipotent </a:t>
                      </a:r>
                    </a:p>
                  </a:txBody>
                  <a:tcPr>
                    <a:solidFill>
                      <a:srgbClr val="EDC2F2"/>
                    </a:solidFill>
                  </a:tcPr>
                </a:tc>
                <a:tc>
                  <a:txBody>
                    <a:bodyPr/>
                    <a:lstStyle/>
                    <a:p>
                      <a:r>
                        <a:rPr lang="en-GB" sz="1100" dirty="0">
                          <a:latin typeface="+mj-lt"/>
                        </a:rPr>
                        <a:t>A god that is all powerful</a:t>
                      </a:r>
                    </a:p>
                  </a:txBody>
                  <a:tcPr>
                    <a:solidFill>
                      <a:srgbClr val="EDC2F2"/>
                    </a:solidFill>
                  </a:tcPr>
                </a:tc>
                <a:extLst>
                  <a:ext uri="{0D108BD9-81ED-4DB2-BD59-A6C34878D82A}">
                    <a16:rowId xmlns:a16="http://schemas.microsoft.com/office/drawing/2014/main" val="3761315961"/>
                  </a:ext>
                </a:extLst>
              </a:tr>
              <a:tr h="433087">
                <a:tc>
                  <a:txBody>
                    <a:bodyPr/>
                    <a:lstStyle/>
                    <a:p>
                      <a:r>
                        <a:rPr lang="en-GB" sz="1100" dirty="0">
                          <a:latin typeface="+mj-lt"/>
                        </a:rPr>
                        <a:t>Omnibenevolent  </a:t>
                      </a:r>
                    </a:p>
                  </a:txBody>
                  <a:tcPr>
                    <a:solidFill>
                      <a:srgbClr val="EDC2F2"/>
                    </a:solidFill>
                  </a:tcPr>
                </a:tc>
                <a:tc>
                  <a:txBody>
                    <a:bodyPr/>
                    <a:lstStyle/>
                    <a:p>
                      <a:r>
                        <a:rPr lang="en-GB" sz="1100" dirty="0">
                          <a:latin typeface="+mj-lt"/>
                        </a:rPr>
                        <a:t>A God that is all loving </a:t>
                      </a:r>
                    </a:p>
                  </a:txBody>
                  <a:tcPr>
                    <a:solidFill>
                      <a:srgbClr val="EDC2F2"/>
                    </a:solidFill>
                  </a:tcPr>
                </a:tc>
                <a:extLst>
                  <a:ext uri="{0D108BD9-81ED-4DB2-BD59-A6C34878D82A}">
                    <a16:rowId xmlns:a16="http://schemas.microsoft.com/office/drawing/2014/main" val="3393069813"/>
                  </a:ext>
                </a:extLst>
              </a:tr>
              <a:tr h="433087">
                <a:tc>
                  <a:txBody>
                    <a:bodyPr/>
                    <a:lstStyle/>
                    <a:p>
                      <a:r>
                        <a:rPr lang="en-GB" sz="1100" dirty="0">
                          <a:latin typeface="+mj-lt"/>
                        </a:rPr>
                        <a:t>Omniscient  </a:t>
                      </a:r>
                    </a:p>
                  </a:txBody>
                  <a:tcPr>
                    <a:solidFill>
                      <a:srgbClr val="EDC2F2"/>
                    </a:solidFill>
                  </a:tcPr>
                </a:tc>
                <a:tc>
                  <a:txBody>
                    <a:bodyPr/>
                    <a:lstStyle/>
                    <a:p>
                      <a:r>
                        <a:rPr lang="en-GB" sz="1100" dirty="0">
                          <a:latin typeface="+mj-lt"/>
                        </a:rPr>
                        <a:t>A God that is all seeing </a:t>
                      </a:r>
                    </a:p>
                  </a:txBody>
                  <a:tcPr>
                    <a:solidFill>
                      <a:srgbClr val="EDC2F2"/>
                    </a:solidFill>
                  </a:tcPr>
                </a:tc>
                <a:extLst>
                  <a:ext uri="{0D108BD9-81ED-4DB2-BD59-A6C34878D82A}">
                    <a16:rowId xmlns:a16="http://schemas.microsoft.com/office/drawing/2014/main" val="381100113"/>
                  </a:ext>
                </a:extLst>
              </a:tr>
            </a:tbl>
          </a:graphicData>
        </a:graphic>
      </p:graphicFrame>
      <p:graphicFrame>
        <p:nvGraphicFramePr>
          <p:cNvPr id="5" name="Table 4">
            <a:extLst>
              <a:ext uri="{FF2B5EF4-FFF2-40B4-BE49-F238E27FC236}">
                <a16:creationId xmlns:a16="http://schemas.microsoft.com/office/drawing/2014/main" id="{7F207C06-E3FE-4DB4-90D2-C69751A75D9C}"/>
              </a:ext>
            </a:extLst>
          </p:cNvPr>
          <p:cNvGraphicFramePr>
            <a:graphicFrameLocks noGrp="1"/>
          </p:cNvGraphicFramePr>
          <p:nvPr>
            <p:extLst>
              <p:ext uri="{D42A27DB-BD31-4B8C-83A1-F6EECF244321}">
                <p14:modId xmlns:p14="http://schemas.microsoft.com/office/powerpoint/2010/main" val="2144456887"/>
              </p:ext>
            </p:extLst>
          </p:nvPr>
        </p:nvGraphicFramePr>
        <p:xfrm>
          <a:off x="6896559" y="2839277"/>
          <a:ext cx="5180120" cy="2855072"/>
        </p:xfrm>
        <a:graphic>
          <a:graphicData uri="http://schemas.openxmlformats.org/drawingml/2006/table">
            <a:tbl>
              <a:tblPr firstRow="1" bandRow="1">
                <a:tableStyleId>{5940675A-B579-460E-94D1-54222C63F5DA}</a:tableStyleId>
              </a:tblPr>
              <a:tblGrid>
                <a:gridCol w="1179916">
                  <a:extLst>
                    <a:ext uri="{9D8B030D-6E8A-4147-A177-3AD203B41FA5}">
                      <a16:colId xmlns:a16="http://schemas.microsoft.com/office/drawing/2014/main" val="2850927025"/>
                    </a:ext>
                  </a:extLst>
                </a:gridCol>
                <a:gridCol w="4000204">
                  <a:extLst>
                    <a:ext uri="{9D8B030D-6E8A-4147-A177-3AD203B41FA5}">
                      <a16:colId xmlns:a16="http://schemas.microsoft.com/office/drawing/2014/main" val="3668633499"/>
                    </a:ext>
                  </a:extLst>
                </a:gridCol>
              </a:tblGrid>
              <a:tr h="263864">
                <a:tc>
                  <a:txBody>
                    <a:bodyPr/>
                    <a:lstStyle/>
                    <a:p>
                      <a:r>
                        <a:rPr lang="en-GB" sz="1100" dirty="0">
                          <a:latin typeface="+mj-lt"/>
                        </a:rPr>
                        <a:t>Secular </a:t>
                      </a:r>
                    </a:p>
                  </a:txBody>
                  <a:tcPr>
                    <a:solidFill>
                      <a:srgbClr val="EDC2F2"/>
                    </a:solidFill>
                  </a:tcPr>
                </a:tc>
                <a:tc>
                  <a:txBody>
                    <a:bodyPr/>
                    <a:lstStyle/>
                    <a:p>
                      <a:r>
                        <a:rPr lang="en-GB" sz="1100" dirty="0">
                          <a:latin typeface="+mj-lt"/>
                        </a:rPr>
                        <a:t>A country that is no longer religious </a:t>
                      </a:r>
                    </a:p>
                  </a:txBody>
                  <a:tcPr>
                    <a:solidFill>
                      <a:srgbClr val="EDC2F2"/>
                    </a:solidFill>
                  </a:tcPr>
                </a:tc>
                <a:extLst>
                  <a:ext uri="{0D108BD9-81ED-4DB2-BD59-A6C34878D82A}">
                    <a16:rowId xmlns:a16="http://schemas.microsoft.com/office/drawing/2014/main" val="956323847"/>
                  </a:ext>
                </a:extLst>
              </a:tr>
              <a:tr h="263864">
                <a:tc>
                  <a:txBody>
                    <a:bodyPr/>
                    <a:lstStyle/>
                    <a:p>
                      <a:r>
                        <a:rPr lang="en-GB" sz="1100" dirty="0">
                          <a:latin typeface="+mj-lt"/>
                        </a:rPr>
                        <a:t>Census  </a:t>
                      </a:r>
                    </a:p>
                  </a:txBody>
                  <a:tcPr>
                    <a:solidFill>
                      <a:srgbClr val="EDC2F2"/>
                    </a:solidFill>
                  </a:tcPr>
                </a:tc>
                <a:tc>
                  <a:txBody>
                    <a:bodyPr/>
                    <a:lstStyle/>
                    <a:p>
                      <a:r>
                        <a:rPr lang="en-GB" sz="1100" dirty="0">
                          <a:latin typeface="+mj-lt"/>
                        </a:rPr>
                        <a:t>A document that all people must complete every ten years explaining where you live and what you do for work</a:t>
                      </a:r>
                    </a:p>
                  </a:txBody>
                  <a:tcPr>
                    <a:solidFill>
                      <a:srgbClr val="EDC2F2"/>
                    </a:solidFill>
                  </a:tcPr>
                </a:tc>
                <a:extLst>
                  <a:ext uri="{0D108BD9-81ED-4DB2-BD59-A6C34878D82A}">
                    <a16:rowId xmlns:a16="http://schemas.microsoft.com/office/drawing/2014/main" val="3253183708"/>
                  </a:ext>
                </a:extLst>
              </a:tr>
              <a:tr h="439772">
                <a:tc>
                  <a:txBody>
                    <a:bodyPr/>
                    <a:lstStyle/>
                    <a:p>
                      <a:r>
                        <a:rPr lang="en-GB" sz="1100" dirty="0">
                          <a:latin typeface="+mj-lt"/>
                        </a:rPr>
                        <a:t>Trinity </a:t>
                      </a:r>
                    </a:p>
                  </a:txBody>
                  <a:tcPr>
                    <a:solidFill>
                      <a:srgbClr val="EDC2F2"/>
                    </a:solidFill>
                  </a:tcPr>
                </a:tc>
                <a:tc>
                  <a:txBody>
                    <a:bodyPr/>
                    <a:lstStyle/>
                    <a:p>
                      <a:r>
                        <a:rPr lang="en-GB" sz="1100" dirty="0">
                          <a:latin typeface="+mj-lt"/>
                        </a:rPr>
                        <a:t>Three aspects of God, father, son and holy spirit</a:t>
                      </a:r>
                    </a:p>
                  </a:txBody>
                  <a:tcPr>
                    <a:solidFill>
                      <a:srgbClr val="EDC2F2"/>
                    </a:solidFill>
                  </a:tcPr>
                </a:tc>
                <a:extLst>
                  <a:ext uri="{0D108BD9-81ED-4DB2-BD59-A6C34878D82A}">
                    <a16:rowId xmlns:a16="http://schemas.microsoft.com/office/drawing/2014/main" val="1846350382"/>
                  </a:ext>
                </a:extLst>
              </a:tr>
              <a:tr h="263864">
                <a:tc>
                  <a:txBody>
                    <a:bodyPr/>
                    <a:lstStyle/>
                    <a:p>
                      <a:r>
                        <a:rPr lang="en-GB" sz="1100" dirty="0">
                          <a:latin typeface="+mj-lt"/>
                        </a:rPr>
                        <a:t>Incarnation </a:t>
                      </a:r>
                    </a:p>
                  </a:txBody>
                  <a:tcPr>
                    <a:solidFill>
                      <a:srgbClr val="EDC2F2"/>
                    </a:solidFill>
                  </a:tcPr>
                </a:tc>
                <a:tc>
                  <a:txBody>
                    <a:bodyPr/>
                    <a:lstStyle/>
                    <a:p>
                      <a:r>
                        <a:rPr lang="en-GB" sz="1100" dirty="0">
                          <a:latin typeface="+mj-lt"/>
                        </a:rPr>
                        <a:t>God on Earth in human form (Jesus)</a:t>
                      </a:r>
                    </a:p>
                  </a:txBody>
                  <a:tcPr>
                    <a:solidFill>
                      <a:srgbClr val="EDC2F2"/>
                    </a:solidFill>
                  </a:tcPr>
                </a:tc>
                <a:extLst>
                  <a:ext uri="{0D108BD9-81ED-4DB2-BD59-A6C34878D82A}">
                    <a16:rowId xmlns:a16="http://schemas.microsoft.com/office/drawing/2014/main" val="2639001508"/>
                  </a:ext>
                </a:extLst>
              </a:tr>
              <a:tr h="439772">
                <a:tc>
                  <a:txBody>
                    <a:bodyPr/>
                    <a:lstStyle/>
                    <a:p>
                      <a:r>
                        <a:rPr lang="en-GB" sz="1100" dirty="0">
                          <a:latin typeface="+mj-lt"/>
                        </a:rPr>
                        <a:t>Creation </a:t>
                      </a:r>
                    </a:p>
                  </a:txBody>
                  <a:tcPr>
                    <a:solidFill>
                      <a:srgbClr val="EDC2F2"/>
                    </a:solidFill>
                  </a:tcPr>
                </a:tc>
                <a:tc>
                  <a:txBody>
                    <a:bodyPr/>
                    <a:lstStyle/>
                    <a:p>
                      <a:r>
                        <a:rPr lang="en-GB" sz="1100" dirty="0">
                          <a:latin typeface="+mj-lt"/>
                        </a:rPr>
                        <a:t>How the world was created </a:t>
                      </a:r>
                    </a:p>
                  </a:txBody>
                  <a:tcPr>
                    <a:solidFill>
                      <a:srgbClr val="EDC2F2"/>
                    </a:solidFill>
                  </a:tcPr>
                </a:tc>
                <a:extLst>
                  <a:ext uri="{0D108BD9-81ED-4DB2-BD59-A6C34878D82A}">
                    <a16:rowId xmlns:a16="http://schemas.microsoft.com/office/drawing/2014/main" val="2255587453"/>
                  </a:ext>
                </a:extLst>
              </a:tr>
              <a:tr h="439772">
                <a:tc>
                  <a:txBody>
                    <a:bodyPr/>
                    <a:lstStyle/>
                    <a:p>
                      <a:r>
                        <a:rPr lang="en-GB" sz="1100" dirty="0">
                          <a:latin typeface="+mj-lt"/>
                        </a:rPr>
                        <a:t>Non- Literalist </a:t>
                      </a:r>
                    </a:p>
                  </a:txBody>
                  <a:tcPr>
                    <a:solidFill>
                      <a:srgbClr val="EDC2F2"/>
                    </a:solidFill>
                  </a:tcPr>
                </a:tc>
                <a:tc>
                  <a:txBody>
                    <a:bodyPr/>
                    <a:lstStyle/>
                    <a:p>
                      <a:r>
                        <a:rPr lang="en-GB" sz="1100" dirty="0">
                          <a:latin typeface="+mj-lt"/>
                        </a:rPr>
                        <a:t>A person who believes that the stories in the bible are not to be taken word for word true, but the meaning behind the story is important</a:t>
                      </a:r>
                    </a:p>
                  </a:txBody>
                  <a:tcPr>
                    <a:solidFill>
                      <a:srgbClr val="EDC2F2"/>
                    </a:solidFill>
                  </a:tcPr>
                </a:tc>
                <a:extLst>
                  <a:ext uri="{0D108BD9-81ED-4DB2-BD59-A6C34878D82A}">
                    <a16:rowId xmlns:a16="http://schemas.microsoft.com/office/drawing/2014/main" val="182549187"/>
                  </a:ext>
                </a:extLst>
              </a:tr>
              <a:tr h="0">
                <a:tc>
                  <a:txBody>
                    <a:bodyPr/>
                    <a:lstStyle/>
                    <a:p>
                      <a:r>
                        <a:rPr lang="en-GB" sz="1100" dirty="0">
                          <a:latin typeface="+mj-lt"/>
                        </a:rPr>
                        <a:t>Creationist </a:t>
                      </a:r>
                    </a:p>
                  </a:txBody>
                  <a:tcPr>
                    <a:solidFill>
                      <a:srgbClr val="EDC2F2"/>
                    </a:solidFill>
                  </a:tcPr>
                </a:tc>
                <a:tc>
                  <a:txBody>
                    <a:bodyPr/>
                    <a:lstStyle/>
                    <a:p>
                      <a:r>
                        <a:rPr lang="en-GB" sz="1100" dirty="0">
                          <a:latin typeface="+mj-lt"/>
                        </a:rPr>
                        <a:t>A person who does believe the words and stories in the Bible word for word  </a:t>
                      </a:r>
                    </a:p>
                  </a:txBody>
                  <a:tcPr>
                    <a:solidFill>
                      <a:srgbClr val="EDC2F2"/>
                    </a:solidFill>
                  </a:tcPr>
                </a:tc>
                <a:extLst>
                  <a:ext uri="{0D108BD9-81ED-4DB2-BD59-A6C34878D82A}">
                    <a16:rowId xmlns:a16="http://schemas.microsoft.com/office/drawing/2014/main" val="2290443598"/>
                  </a:ext>
                </a:extLst>
              </a:tr>
            </a:tbl>
          </a:graphicData>
        </a:graphic>
      </p:graphicFrame>
      <p:sp>
        <p:nvSpPr>
          <p:cNvPr id="13" name="TextBox 12">
            <a:extLst>
              <a:ext uri="{FF2B5EF4-FFF2-40B4-BE49-F238E27FC236}">
                <a16:creationId xmlns:a16="http://schemas.microsoft.com/office/drawing/2014/main" id="{87CD12DD-FBDB-4DCA-B254-196C706C63F6}"/>
              </a:ext>
            </a:extLst>
          </p:cNvPr>
          <p:cNvSpPr txBox="1"/>
          <p:nvPr/>
        </p:nvSpPr>
        <p:spPr>
          <a:xfrm>
            <a:off x="0" y="6081181"/>
            <a:ext cx="10769600" cy="769441"/>
          </a:xfrm>
          <a:prstGeom prst="rect">
            <a:avLst/>
          </a:prstGeom>
          <a:solidFill>
            <a:schemeClr val="accent6">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sz="1100" b="1" u="sng" dirty="0"/>
              <a:t>The creation story- </a:t>
            </a:r>
            <a:r>
              <a:rPr lang="en-GB" sz="1100" dirty="0"/>
              <a:t>For Christians, it was the Spirit of God that created the universe out of nothing. This is important because it shows that God is omnipotent and the source of all life. It also shows that the concept of the Holy Spirit has been part of the universe since the beginning of time. In the six-day creation story, the order of creation is plants, birds and fish, mammals and reptiles, and finally man to reign over all created before him, while in the Adam and Eve story, the creation order is reversed, with man coming first, then plants and animals. Creationist's take this account to be accurate, non literalists think about the meaning behind the story instead.</a:t>
            </a:r>
          </a:p>
        </p:txBody>
      </p:sp>
      <p:sp>
        <p:nvSpPr>
          <p:cNvPr id="14" name="TextBox 13">
            <a:extLst>
              <a:ext uri="{FF2B5EF4-FFF2-40B4-BE49-F238E27FC236}">
                <a16:creationId xmlns:a16="http://schemas.microsoft.com/office/drawing/2014/main" id="{66E67842-2994-4833-8E38-9EED1360095B}"/>
              </a:ext>
            </a:extLst>
          </p:cNvPr>
          <p:cNvSpPr txBox="1"/>
          <p:nvPr/>
        </p:nvSpPr>
        <p:spPr>
          <a:xfrm>
            <a:off x="9117590" y="6281235"/>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 </a:t>
            </a:r>
            <a:endParaRPr lang="en-US" b="1" dirty="0">
              <a:solidFill>
                <a:schemeClr val="tx2"/>
              </a:solidFill>
              <a:cs typeface="Calibri"/>
            </a:endParaRPr>
          </a:p>
        </p:txBody>
      </p:sp>
    </p:spTree>
    <p:extLst>
      <p:ext uri="{BB962C8B-B14F-4D97-AF65-F5344CB8AC3E}">
        <p14:creationId xmlns:p14="http://schemas.microsoft.com/office/powerpoint/2010/main" val="2953118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156C1-9C8D-4C0C-B472-1335ABDA7C54}"/>
              </a:ext>
            </a:extLst>
          </p:cNvPr>
          <p:cNvSpPr txBox="1"/>
          <p:nvPr/>
        </p:nvSpPr>
        <p:spPr>
          <a:xfrm>
            <a:off x="396240" y="-66953"/>
            <a:ext cx="11297784"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chemeClr val="tx2"/>
                </a:solidFill>
              </a:rPr>
              <a:t>Religious Education            Year 10                Is Jesus radical?</a:t>
            </a:r>
            <a:endParaRPr lang="en-US" sz="3600" b="1" i="1" dirty="0">
              <a:solidFill>
                <a:schemeClr val="tx2"/>
              </a:solidFill>
              <a:cs typeface="Calibri"/>
            </a:endParaRPr>
          </a:p>
        </p:txBody>
      </p:sp>
      <p:sp>
        <p:nvSpPr>
          <p:cNvPr id="7" name="TextBox 6">
            <a:extLst>
              <a:ext uri="{FF2B5EF4-FFF2-40B4-BE49-F238E27FC236}">
                <a16:creationId xmlns:a16="http://schemas.microsoft.com/office/drawing/2014/main" id="{29BAB5F7-AE30-440C-A209-600CC56EBEAE}"/>
              </a:ext>
            </a:extLst>
          </p:cNvPr>
          <p:cNvSpPr txBox="1"/>
          <p:nvPr/>
        </p:nvSpPr>
        <p:spPr>
          <a:xfrm>
            <a:off x="1072058" y="375051"/>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Knowledge</a:t>
            </a:r>
            <a:endParaRPr lang="en-US" sz="2800" b="1">
              <a:solidFill>
                <a:schemeClr val="tx2"/>
              </a:solidFill>
              <a:cs typeface="Calibri"/>
            </a:endParaRPr>
          </a:p>
        </p:txBody>
      </p:sp>
      <p:sp>
        <p:nvSpPr>
          <p:cNvPr id="8" name="TextBox 7">
            <a:extLst>
              <a:ext uri="{FF2B5EF4-FFF2-40B4-BE49-F238E27FC236}">
                <a16:creationId xmlns:a16="http://schemas.microsoft.com/office/drawing/2014/main" id="{01B08B57-F86A-4220-B899-011B7DC6955D}"/>
              </a:ext>
            </a:extLst>
          </p:cNvPr>
          <p:cNvSpPr txBox="1"/>
          <p:nvPr/>
        </p:nvSpPr>
        <p:spPr>
          <a:xfrm>
            <a:off x="115321" y="744383"/>
            <a:ext cx="7146212" cy="3231654"/>
          </a:xfrm>
          <a:prstGeom prst="rect">
            <a:avLst/>
          </a:prstGeom>
          <a:solidFill>
            <a:schemeClr val="accent4">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1200" b="1" u="sng" dirty="0">
                <a:cs typeface="Calibri"/>
              </a:rPr>
              <a:t>Who was Jesus</a:t>
            </a:r>
          </a:p>
          <a:p>
            <a:r>
              <a:rPr lang="en-GB" sz="1200" dirty="0">
                <a:cs typeface="Calibri"/>
              </a:rPr>
              <a:t>He is believed to be the Jewish messiah who is prophesied in the Hebrew Bible, which is called the Old Testament in Christianity. It is believed that through his Crucifixion and subsequent Resurrection, God offered humans salvation and eternal life, that Jesus died to atone for sin to make humanity right with God. Jesus accumulated many enemies during his time. He taught a very different message that people were not used to hearing.  Treat people with respect, God loves everyone including sinners, turn the other cheek and show forgiveness. He criticises how the Jewish pharisees worshiped God and this led to them seeing him as a threat. Such views led him to be seen as a radical, which certainly upset many people. One example of how radical he was is shown through the story of the woman about to be stoned to death. She had committed adultery and the punishment for this was to be stoned. Jesus came across this situation and blocked the men from throwing the stones. He then explained, ‘which ever of you has no sin throw the first stone.’ meaning we have all done wrong and we help each other to forgive and change not punish. His treatment of women was radical for that time, women were seen as second to men. However he always treated them equally, allowing women followers and women to sit at his sermons. He also performed many miracles and healed those </a:t>
            </a:r>
          </a:p>
          <a:p>
            <a:r>
              <a:rPr lang="en-GB" sz="1200" dirty="0">
                <a:cs typeface="Calibri"/>
              </a:rPr>
              <a:t>that were sick and even brought someone back to life. Jesus was certainly</a:t>
            </a:r>
          </a:p>
          <a:p>
            <a:r>
              <a:rPr lang="en-GB" sz="1200" dirty="0">
                <a:cs typeface="Calibri"/>
              </a:rPr>
              <a:t>Controversial for his time, creating enemies as well as loyal followers. </a:t>
            </a:r>
            <a:endParaRPr lang="en-US" sz="1200" dirty="0">
              <a:cs typeface="Calibri"/>
            </a:endParaRPr>
          </a:p>
          <a:p>
            <a:r>
              <a:rPr lang="en-US" sz="1200" b="1" u="sng" dirty="0">
                <a:cs typeface="Calibri"/>
              </a:rPr>
              <a:t> </a:t>
            </a:r>
            <a:r>
              <a:rPr lang="en-US" sz="1200" dirty="0">
                <a:cs typeface="Calibri"/>
              </a:rPr>
              <a:t> </a:t>
            </a:r>
          </a:p>
        </p:txBody>
      </p:sp>
      <p:pic>
        <p:nvPicPr>
          <p:cNvPr id="3" name="Picture 2" descr="Logo, icon&#10;&#10;Description automatically generated">
            <a:extLst>
              <a:ext uri="{FF2B5EF4-FFF2-40B4-BE49-F238E27FC236}">
                <a16:creationId xmlns:a16="http://schemas.microsoft.com/office/drawing/2014/main" id="{5ED2B598-4FB0-407E-87CD-43C7D13D3EEA}"/>
              </a:ext>
            </a:extLst>
          </p:cNvPr>
          <p:cNvPicPr>
            <a:picLocks noChangeAspect="1"/>
          </p:cNvPicPr>
          <p:nvPr/>
        </p:nvPicPr>
        <p:blipFill>
          <a:blip r:embed="rId2"/>
          <a:stretch>
            <a:fillRect/>
          </a:stretch>
        </p:blipFill>
        <p:spPr>
          <a:xfrm>
            <a:off x="4291" y="-1073"/>
            <a:ext cx="652572" cy="652572"/>
          </a:xfrm>
          <a:prstGeom prst="rect">
            <a:avLst/>
          </a:prstGeom>
        </p:spPr>
      </p:pic>
      <p:pic>
        <p:nvPicPr>
          <p:cNvPr id="15" name="Picture 14" descr="Logo, icon&#10;&#10;Description automatically generated">
            <a:extLst>
              <a:ext uri="{FF2B5EF4-FFF2-40B4-BE49-F238E27FC236}">
                <a16:creationId xmlns:a16="http://schemas.microsoft.com/office/drawing/2014/main" id="{75C54AE2-8338-4DC1-AEBD-7721DCC1395B}"/>
              </a:ext>
            </a:extLst>
          </p:cNvPr>
          <p:cNvPicPr>
            <a:picLocks noChangeAspect="1"/>
          </p:cNvPicPr>
          <p:nvPr/>
        </p:nvPicPr>
        <p:blipFill>
          <a:blip r:embed="rId2"/>
          <a:stretch>
            <a:fillRect/>
          </a:stretch>
        </p:blipFill>
        <p:spPr>
          <a:xfrm>
            <a:off x="11534932" y="-1074"/>
            <a:ext cx="652572" cy="652572"/>
          </a:xfrm>
          <a:prstGeom prst="rect">
            <a:avLst/>
          </a:prstGeom>
        </p:spPr>
      </p:pic>
      <p:sp>
        <p:nvSpPr>
          <p:cNvPr id="18" name="TextBox 17">
            <a:extLst>
              <a:ext uri="{FF2B5EF4-FFF2-40B4-BE49-F238E27FC236}">
                <a16:creationId xmlns:a16="http://schemas.microsoft.com/office/drawing/2014/main" id="{47A8EEFA-3843-4A24-962C-2D4182B8E6E3}"/>
              </a:ext>
            </a:extLst>
          </p:cNvPr>
          <p:cNvSpPr txBox="1"/>
          <p:nvPr/>
        </p:nvSpPr>
        <p:spPr>
          <a:xfrm>
            <a:off x="7776178" y="514852"/>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Vocabulary</a:t>
            </a:r>
            <a:endParaRPr lang="en-US" b="1" dirty="0">
              <a:solidFill>
                <a:schemeClr val="tx2"/>
              </a:solidFill>
              <a:cs typeface="Calibri"/>
            </a:endParaRPr>
          </a:p>
        </p:txBody>
      </p:sp>
      <p:sp>
        <p:nvSpPr>
          <p:cNvPr id="17" name="TextBox 16">
            <a:extLst>
              <a:ext uri="{FF2B5EF4-FFF2-40B4-BE49-F238E27FC236}">
                <a16:creationId xmlns:a16="http://schemas.microsoft.com/office/drawing/2014/main" id="{716A8061-B699-46A7-B6DB-CBFAF06B8657}"/>
              </a:ext>
            </a:extLst>
          </p:cNvPr>
          <p:cNvSpPr txBox="1"/>
          <p:nvPr/>
        </p:nvSpPr>
        <p:spPr>
          <a:xfrm>
            <a:off x="242984" y="3767554"/>
            <a:ext cx="4751319" cy="2970044"/>
          </a:xfrm>
          <a:prstGeom prst="rect">
            <a:avLst/>
          </a:prstGeom>
          <a:solidFill>
            <a:schemeClr val="accent2">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100" b="1" dirty="0">
                <a:ea typeface="+mn-lt"/>
                <a:cs typeface="+mn-lt"/>
              </a:rPr>
              <a:t>Incarnation </a:t>
            </a:r>
            <a:r>
              <a:rPr lang="en-GB" sz="1100" dirty="0">
                <a:ea typeface="+mn-lt"/>
                <a:cs typeface="+mn-lt"/>
              </a:rPr>
              <a:t>is the belief that God was made ‘flesh’ or truly human in the person</a:t>
            </a:r>
          </a:p>
          <a:p>
            <a:r>
              <a:rPr lang="en-GB" sz="1100" dirty="0">
                <a:ea typeface="+mn-lt"/>
                <a:cs typeface="+mn-lt"/>
              </a:rPr>
              <a:t>of Jesus Christ on earth. Christians believe Jesus was born of the Virgin Mary and</a:t>
            </a:r>
          </a:p>
          <a:p>
            <a:r>
              <a:rPr lang="en-GB" sz="1100" dirty="0">
                <a:ea typeface="+mn-lt"/>
                <a:cs typeface="+mn-lt"/>
              </a:rPr>
              <a:t>conceived by the Holy Spirit. For Christians, this belief is a miracle which demonstrates the power of God and the divinity of Jesus.</a:t>
            </a:r>
          </a:p>
          <a:p>
            <a:r>
              <a:rPr lang="en-GB" sz="1100" b="1" dirty="0">
                <a:ea typeface="+mn-lt"/>
                <a:cs typeface="+mn-lt"/>
              </a:rPr>
              <a:t>Crucifixion</a:t>
            </a:r>
            <a:r>
              <a:rPr lang="en-GB" sz="1100" dirty="0">
                <a:ea typeface="+mn-lt"/>
                <a:cs typeface="+mn-lt"/>
              </a:rPr>
              <a:t>- Jesus was arrested in the Garden of Gethsemane and sentenced to death by Pontius Pilate, a Roman governor. He was crucified on Good Friday. During the crucifixion he spoke seven times. After his death, he was taken down from the cross before the beginning of the Jewish Sabbath and buried in the tomb of Joseph of Arimathea.</a:t>
            </a:r>
          </a:p>
          <a:p>
            <a:r>
              <a:rPr lang="en-GB" sz="1100" b="1" dirty="0">
                <a:ea typeface="+mn-lt"/>
                <a:cs typeface="+mn-lt"/>
              </a:rPr>
              <a:t>Salvation and Atonement- </a:t>
            </a:r>
            <a:r>
              <a:rPr lang="en-GB" sz="1100" dirty="0">
                <a:ea typeface="+mn-lt"/>
                <a:cs typeface="+mn-lt"/>
              </a:rPr>
              <a:t>Christians believe salvation from sin is possible because Jesus died on the cross to atone for the sins of all of humankind. His death is considered an act of atonement to bridge the rift, caused by sin, between humans and God.</a:t>
            </a:r>
          </a:p>
          <a:p>
            <a:r>
              <a:rPr lang="en-GB" sz="1100" b="1" dirty="0">
                <a:ea typeface="+mn-lt"/>
                <a:cs typeface="+mn-lt"/>
              </a:rPr>
              <a:t>Resurrection</a:t>
            </a:r>
            <a:r>
              <a:rPr lang="en-GB" sz="1100" dirty="0">
                <a:ea typeface="+mn-lt"/>
                <a:cs typeface="+mn-lt"/>
              </a:rPr>
              <a:t> means rising from the dead and Christians believe Jesus rose from the dead on Easter Sunday, ‘I am the resurrection and the life’.</a:t>
            </a:r>
          </a:p>
          <a:p>
            <a:r>
              <a:rPr lang="en-GB" sz="1100" dirty="0">
                <a:ea typeface="+mn-lt"/>
                <a:cs typeface="+mn-lt"/>
              </a:rPr>
              <a:t>Ascension Christians believe Jesus ascended to </a:t>
            </a:r>
            <a:r>
              <a:rPr lang="en-GB" sz="1100" dirty="0" err="1">
                <a:ea typeface="+mn-lt"/>
                <a:cs typeface="+mn-lt"/>
              </a:rPr>
              <a:t>Hea</a:t>
            </a:r>
            <a:r>
              <a:rPr lang="en-GB" sz="1100" dirty="0">
                <a:ea typeface="+mn-lt"/>
                <a:cs typeface="+mn-lt"/>
              </a:rPr>
              <a:t> </a:t>
            </a:r>
            <a:r>
              <a:rPr lang="en-GB" sz="1100" dirty="0" err="1">
                <a:ea typeface="+mn-lt"/>
                <a:cs typeface="+mn-lt"/>
              </a:rPr>
              <a:t>aven</a:t>
            </a:r>
            <a:r>
              <a:rPr lang="en-GB" sz="1100" dirty="0">
                <a:ea typeface="+mn-lt"/>
                <a:cs typeface="+mn-lt"/>
              </a:rPr>
              <a:t> forty days after the resurrection.</a:t>
            </a:r>
            <a:endParaRPr lang="en-US" sz="1100" dirty="0">
              <a:ea typeface="+mn-lt"/>
              <a:cs typeface="+mn-lt"/>
            </a:endParaRPr>
          </a:p>
        </p:txBody>
      </p:sp>
      <p:graphicFrame>
        <p:nvGraphicFramePr>
          <p:cNvPr id="2" name="Table 1">
            <a:extLst>
              <a:ext uri="{FF2B5EF4-FFF2-40B4-BE49-F238E27FC236}">
                <a16:creationId xmlns:a16="http://schemas.microsoft.com/office/drawing/2014/main" id="{71B204E1-A498-46AB-90C9-BE3A7B8B0AC4}"/>
              </a:ext>
            </a:extLst>
          </p:cNvPr>
          <p:cNvGraphicFramePr>
            <a:graphicFrameLocks noGrp="1"/>
          </p:cNvGraphicFramePr>
          <p:nvPr>
            <p:extLst>
              <p:ext uri="{D42A27DB-BD31-4B8C-83A1-F6EECF244321}">
                <p14:modId xmlns:p14="http://schemas.microsoft.com/office/powerpoint/2010/main" val="4030592976"/>
              </p:ext>
            </p:extLst>
          </p:nvPr>
        </p:nvGraphicFramePr>
        <p:xfrm>
          <a:off x="7325360" y="947639"/>
          <a:ext cx="4751318" cy="2902739"/>
        </p:xfrm>
        <a:graphic>
          <a:graphicData uri="http://schemas.openxmlformats.org/drawingml/2006/table">
            <a:tbl>
              <a:tblPr firstRow="1" bandRow="1">
                <a:tableStyleId>{5940675A-B579-460E-94D1-54222C63F5DA}</a:tableStyleId>
              </a:tblPr>
              <a:tblGrid>
                <a:gridCol w="1060026">
                  <a:extLst>
                    <a:ext uri="{9D8B030D-6E8A-4147-A177-3AD203B41FA5}">
                      <a16:colId xmlns:a16="http://schemas.microsoft.com/office/drawing/2014/main" val="1932947372"/>
                    </a:ext>
                  </a:extLst>
                </a:gridCol>
                <a:gridCol w="3691292">
                  <a:extLst>
                    <a:ext uri="{9D8B030D-6E8A-4147-A177-3AD203B41FA5}">
                      <a16:colId xmlns:a16="http://schemas.microsoft.com/office/drawing/2014/main" val="2348784577"/>
                    </a:ext>
                  </a:extLst>
                </a:gridCol>
              </a:tblGrid>
              <a:tr h="259852">
                <a:tc>
                  <a:txBody>
                    <a:bodyPr/>
                    <a:lstStyle/>
                    <a:p>
                      <a:r>
                        <a:rPr lang="en-GB" sz="1100" dirty="0">
                          <a:latin typeface="+mj-lt"/>
                        </a:rPr>
                        <a:t>Radical </a:t>
                      </a:r>
                    </a:p>
                  </a:txBody>
                  <a:tcPr>
                    <a:solidFill>
                      <a:srgbClr val="EDC2F2"/>
                    </a:solidFill>
                  </a:tcPr>
                </a:tc>
                <a:tc>
                  <a:txBody>
                    <a:bodyPr/>
                    <a:lstStyle/>
                    <a:p>
                      <a:r>
                        <a:rPr lang="en-GB" sz="1100" dirty="0">
                          <a:latin typeface="+mj-lt"/>
                        </a:rPr>
                        <a:t>A person who has different views from most other people and fights for change </a:t>
                      </a:r>
                    </a:p>
                  </a:txBody>
                  <a:tcPr>
                    <a:solidFill>
                      <a:srgbClr val="EDC2F2"/>
                    </a:solidFill>
                  </a:tcPr>
                </a:tc>
                <a:extLst>
                  <a:ext uri="{0D108BD9-81ED-4DB2-BD59-A6C34878D82A}">
                    <a16:rowId xmlns:a16="http://schemas.microsoft.com/office/drawing/2014/main" val="2424856836"/>
                  </a:ext>
                </a:extLst>
              </a:tr>
              <a:tr h="259852">
                <a:tc>
                  <a:txBody>
                    <a:bodyPr/>
                    <a:lstStyle/>
                    <a:p>
                      <a:r>
                        <a:rPr lang="en-GB" sz="1100" dirty="0">
                          <a:latin typeface="+mj-lt"/>
                        </a:rPr>
                        <a:t>Suffering </a:t>
                      </a:r>
                    </a:p>
                  </a:txBody>
                  <a:tcPr>
                    <a:solidFill>
                      <a:srgbClr val="EDC2F2"/>
                    </a:solidFill>
                  </a:tcPr>
                </a:tc>
                <a:tc>
                  <a:txBody>
                    <a:bodyPr/>
                    <a:lstStyle/>
                    <a:p>
                      <a:r>
                        <a:rPr lang="en-GB" sz="1100" dirty="0">
                          <a:latin typeface="+mj-lt"/>
                        </a:rPr>
                        <a:t>The state of undergoing pain, distress, or hardship</a:t>
                      </a:r>
                    </a:p>
                  </a:txBody>
                  <a:tcPr>
                    <a:solidFill>
                      <a:srgbClr val="EDC2F2"/>
                    </a:solidFill>
                  </a:tcPr>
                </a:tc>
                <a:extLst>
                  <a:ext uri="{0D108BD9-81ED-4DB2-BD59-A6C34878D82A}">
                    <a16:rowId xmlns:a16="http://schemas.microsoft.com/office/drawing/2014/main" val="2602987323"/>
                  </a:ext>
                </a:extLst>
              </a:tr>
              <a:tr h="259852">
                <a:tc>
                  <a:txBody>
                    <a:bodyPr/>
                    <a:lstStyle/>
                    <a:p>
                      <a:r>
                        <a:rPr lang="en-GB" sz="1100" dirty="0">
                          <a:latin typeface="+mj-lt"/>
                        </a:rPr>
                        <a:t>Jewish </a:t>
                      </a:r>
                    </a:p>
                  </a:txBody>
                  <a:tcPr>
                    <a:solidFill>
                      <a:srgbClr val="EDC2F2"/>
                    </a:solidFill>
                  </a:tcPr>
                </a:tc>
                <a:tc>
                  <a:txBody>
                    <a:bodyPr/>
                    <a:lstStyle/>
                    <a:p>
                      <a:r>
                        <a:rPr lang="en-GB" sz="1100" dirty="0">
                          <a:latin typeface="+mj-lt"/>
                        </a:rPr>
                        <a:t>Judaism is the world's oldest monotheistic religion, dating back nearly 4,000 years. Followers of Judaism believe in one God who revealed himself through ancient prophets.</a:t>
                      </a:r>
                    </a:p>
                  </a:txBody>
                  <a:tcPr>
                    <a:solidFill>
                      <a:srgbClr val="EDC2F2"/>
                    </a:solidFill>
                  </a:tcPr>
                </a:tc>
                <a:extLst>
                  <a:ext uri="{0D108BD9-81ED-4DB2-BD59-A6C34878D82A}">
                    <a16:rowId xmlns:a16="http://schemas.microsoft.com/office/drawing/2014/main" val="3241364985"/>
                  </a:ext>
                </a:extLst>
              </a:tr>
              <a:tr h="373484">
                <a:tc>
                  <a:txBody>
                    <a:bodyPr/>
                    <a:lstStyle/>
                    <a:p>
                      <a:r>
                        <a:rPr lang="en-GB" sz="1100" dirty="0">
                          <a:latin typeface="+mj-lt"/>
                        </a:rPr>
                        <a:t>Pharisees </a:t>
                      </a:r>
                    </a:p>
                  </a:txBody>
                  <a:tcPr>
                    <a:solidFill>
                      <a:srgbClr val="EDC2F2"/>
                    </a:solidFill>
                  </a:tcPr>
                </a:tc>
                <a:tc>
                  <a:txBody>
                    <a:bodyPr/>
                    <a:lstStyle/>
                    <a:p>
                      <a:r>
                        <a:rPr lang="en-GB" sz="1100" dirty="0">
                          <a:latin typeface="+mj-lt"/>
                        </a:rPr>
                        <a:t>The Pharisees were a group of devout Jews who were, above all else, intent on keeping the Law in its entirety</a:t>
                      </a:r>
                    </a:p>
                  </a:txBody>
                  <a:tcPr>
                    <a:solidFill>
                      <a:srgbClr val="EDC2F2"/>
                    </a:solidFill>
                  </a:tcPr>
                </a:tc>
                <a:extLst>
                  <a:ext uri="{0D108BD9-81ED-4DB2-BD59-A6C34878D82A}">
                    <a16:rowId xmlns:a16="http://schemas.microsoft.com/office/drawing/2014/main" val="3761315961"/>
                  </a:ext>
                </a:extLst>
              </a:tr>
              <a:tr h="433087">
                <a:tc>
                  <a:txBody>
                    <a:bodyPr/>
                    <a:lstStyle/>
                    <a:p>
                      <a:r>
                        <a:rPr lang="en-GB" sz="1100" dirty="0">
                          <a:latin typeface="+mj-lt"/>
                        </a:rPr>
                        <a:t>Romans </a:t>
                      </a:r>
                    </a:p>
                  </a:txBody>
                  <a:tcPr>
                    <a:solidFill>
                      <a:srgbClr val="EDC2F2"/>
                    </a:solidFill>
                  </a:tcPr>
                </a:tc>
                <a:tc>
                  <a:txBody>
                    <a:bodyPr/>
                    <a:lstStyle/>
                    <a:p>
                      <a:r>
                        <a:rPr lang="en-GB" sz="1100" dirty="0">
                          <a:latin typeface="+mj-lt"/>
                        </a:rPr>
                        <a:t>The Romans were a cultural group, variously referred to as an ethnicity or a nationality, that in classical antiquity, from the 2nd century BC to the 5th century AD, came to rule large parts of Europe, the Near East and North</a:t>
                      </a:r>
                    </a:p>
                  </a:txBody>
                  <a:tcPr>
                    <a:solidFill>
                      <a:srgbClr val="EDC2F2"/>
                    </a:solidFill>
                  </a:tcPr>
                </a:tc>
                <a:extLst>
                  <a:ext uri="{0D108BD9-81ED-4DB2-BD59-A6C34878D82A}">
                    <a16:rowId xmlns:a16="http://schemas.microsoft.com/office/drawing/2014/main" val="3393069813"/>
                  </a:ext>
                </a:extLst>
              </a:tr>
              <a:tr h="433087">
                <a:tc>
                  <a:txBody>
                    <a:bodyPr/>
                    <a:lstStyle/>
                    <a:p>
                      <a:r>
                        <a:rPr lang="en-GB" sz="1100" dirty="0">
                          <a:latin typeface="+mj-lt"/>
                        </a:rPr>
                        <a:t>Atonement</a:t>
                      </a:r>
                    </a:p>
                  </a:txBody>
                  <a:tcPr>
                    <a:solidFill>
                      <a:srgbClr val="EDC2F2"/>
                    </a:solidFill>
                  </a:tcPr>
                </a:tc>
                <a:tc>
                  <a:txBody>
                    <a:bodyPr/>
                    <a:lstStyle/>
                    <a:p>
                      <a:r>
                        <a:rPr lang="en-GB" sz="1100" dirty="0">
                          <a:latin typeface="+mj-lt"/>
                        </a:rPr>
                        <a:t>The reconciliation of God and humankind through Jesus Christ</a:t>
                      </a:r>
                    </a:p>
                  </a:txBody>
                  <a:tcPr>
                    <a:solidFill>
                      <a:srgbClr val="EDC2F2"/>
                    </a:solidFill>
                  </a:tcPr>
                </a:tc>
                <a:extLst>
                  <a:ext uri="{0D108BD9-81ED-4DB2-BD59-A6C34878D82A}">
                    <a16:rowId xmlns:a16="http://schemas.microsoft.com/office/drawing/2014/main" val="381100113"/>
                  </a:ext>
                </a:extLst>
              </a:tr>
            </a:tbl>
          </a:graphicData>
        </a:graphic>
      </p:graphicFrame>
      <p:graphicFrame>
        <p:nvGraphicFramePr>
          <p:cNvPr id="5" name="Table 4">
            <a:extLst>
              <a:ext uri="{FF2B5EF4-FFF2-40B4-BE49-F238E27FC236}">
                <a16:creationId xmlns:a16="http://schemas.microsoft.com/office/drawing/2014/main" id="{7F207C06-E3FE-4DB4-90D2-C69751A75D9C}"/>
              </a:ext>
            </a:extLst>
          </p:cNvPr>
          <p:cNvGraphicFramePr>
            <a:graphicFrameLocks noGrp="1"/>
          </p:cNvGraphicFramePr>
          <p:nvPr>
            <p:extLst>
              <p:ext uri="{D42A27DB-BD31-4B8C-83A1-F6EECF244321}">
                <p14:modId xmlns:p14="http://schemas.microsoft.com/office/powerpoint/2010/main" val="1541087993"/>
              </p:ext>
            </p:extLst>
          </p:nvPr>
        </p:nvGraphicFramePr>
        <p:xfrm>
          <a:off x="7325359" y="3850378"/>
          <a:ext cx="4751318" cy="2700484"/>
        </p:xfrm>
        <a:graphic>
          <a:graphicData uri="http://schemas.openxmlformats.org/drawingml/2006/table">
            <a:tbl>
              <a:tblPr firstRow="1" bandRow="1">
                <a:tableStyleId>{5940675A-B579-460E-94D1-54222C63F5DA}</a:tableStyleId>
              </a:tblPr>
              <a:tblGrid>
                <a:gridCol w="1093113">
                  <a:extLst>
                    <a:ext uri="{9D8B030D-6E8A-4147-A177-3AD203B41FA5}">
                      <a16:colId xmlns:a16="http://schemas.microsoft.com/office/drawing/2014/main" val="2850927025"/>
                    </a:ext>
                  </a:extLst>
                </a:gridCol>
                <a:gridCol w="3658205">
                  <a:extLst>
                    <a:ext uri="{9D8B030D-6E8A-4147-A177-3AD203B41FA5}">
                      <a16:colId xmlns:a16="http://schemas.microsoft.com/office/drawing/2014/main" val="3668633499"/>
                    </a:ext>
                  </a:extLst>
                </a:gridCol>
              </a:tblGrid>
              <a:tr h="263864">
                <a:tc>
                  <a:txBody>
                    <a:bodyPr/>
                    <a:lstStyle/>
                    <a:p>
                      <a:r>
                        <a:rPr lang="en-GB" sz="1100" dirty="0">
                          <a:latin typeface="+mj-lt"/>
                        </a:rPr>
                        <a:t>Forgiveness </a:t>
                      </a:r>
                    </a:p>
                  </a:txBody>
                  <a:tcPr>
                    <a:solidFill>
                      <a:srgbClr val="EDC2F2"/>
                    </a:solidFill>
                  </a:tcPr>
                </a:tc>
                <a:tc>
                  <a:txBody>
                    <a:bodyPr/>
                    <a:lstStyle/>
                    <a:p>
                      <a:r>
                        <a:rPr lang="en-GB" sz="1100" dirty="0">
                          <a:latin typeface="+mj-lt"/>
                        </a:rPr>
                        <a:t>The action or process of forgiving or being forgiven</a:t>
                      </a:r>
                    </a:p>
                  </a:txBody>
                  <a:tcPr>
                    <a:solidFill>
                      <a:srgbClr val="EDC2F2"/>
                    </a:solidFill>
                  </a:tcPr>
                </a:tc>
                <a:extLst>
                  <a:ext uri="{0D108BD9-81ED-4DB2-BD59-A6C34878D82A}">
                    <a16:rowId xmlns:a16="http://schemas.microsoft.com/office/drawing/2014/main" val="956323847"/>
                  </a:ext>
                </a:extLst>
              </a:tr>
              <a:tr h="263864">
                <a:tc>
                  <a:txBody>
                    <a:bodyPr/>
                    <a:lstStyle/>
                    <a:p>
                      <a:r>
                        <a:rPr lang="en-GB" sz="1100" dirty="0">
                          <a:latin typeface="+mj-lt"/>
                        </a:rPr>
                        <a:t>Crucifixion </a:t>
                      </a:r>
                    </a:p>
                  </a:txBody>
                  <a:tcPr>
                    <a:solidFill>
                      <a:srgbClr val="EDC2F2"/>
                    </a:solidFill>
                  </a:tcPr>
                </a:tc>
                <a:tc>
                  <a:txBody>
                    <a:bodyPr/>
                    <a:lstStyle/>
                    <a:p>
                      <a:r>
                        <a:rPr lang="en-GB" sz="1100" dirty="0">
                          <a:latin typeface="+mj-lt"/>
                        </a:rPr>
                        <a:t>The execution of a person by nailing or binding them to a cross carried out by the Romans. Jesus was killed this way</a:t>
                      </a:r>
                    </a:p>
                  </a:txBody>
                  <a:tcPr>
                    <a:solidFill>
                      <a:srgbClr val="EDC2F2"/>
                    </a:solidFill>
                  </a:tcPr>
                </a:tc>
                <a:extLst>
                  <a:ext uri="{0D108BD9-81ED-4DB2-BD59-A6C34878D82A}">
                    <a16:rowId xmlns:a16="http://schemas.microsoft.com/office/drawing/2014/main" val="3253183708"/>
                  </a:ext>
                </a:extLst>
              </a:tr>
              <a:tr h="439772">
                <a:tc>
                  <a:txBody>
                    <a:bodyPr/>
                    <a:lstStyle/>
                    <a:p>
                      <a:r>
                        <a:rPr lang="en-GB" sz="1100" dirty="0">
                          <a:latin typeface="+mj-lt"/>
                        </a:rPr>
                        <a:t>Sins</a:t>
                      </a:r>
                    </a:p>
                  </a:txBody>
                  <a:tcPr>
                    <a:solidFill>
                      <a:srgbClr val="EDC2F2"/>
                    </a:solidFill>
                  </a:tcPr>
                </a:tc>
                <a:tc>
                  <a:txBody>
                    <a:bodyPr/>
                    <a:lstStyle/>
                    <a:p>
                      <a:r>
                        <a:rPr lang="en-GB" sz="1100" dirty="0">
                          <a:latin typeface="+mj-lt"/>
                        </a:rPr>
                        <a:t>An immoral act considered to be against divine law</a:t>
                      </a:r>
                    </a:p>
                  </a:txBody>
                  <a:tcPr>
                    <a:solidFill>
                      <a:srgbClr val="EDC2F2"/>
                    </a:solidFill>
                  </a:tcPr>
                </a:tc>
                <a:extLst>
                  <a:ext uri="{0D108BD9-81ED-4DB2-BD59-A6C34878D82A}">
                    <a16:rowId xmlns:a16="http://schemas.microsoft.com/office/drawing/2014/main" val="1846350382"/>
                  </a:ext>
                </a:extLst>
              </a:tr>
              <a:tr h="263864">
                <a:tc>
                  <a:txBody>
                    <a:bodyPr/>
                    <a:lstStyle/>
                    <a:p>
                      <a:r>
                        <a:rPr lang="en-GB" sz="1100" dirty="0">
                          <a:latin typeface="+mj-lt"/>
                        </a:rPr>
                        <a:t>Incarnation </a:t>
                      </a:r>
                    </a:p>
                  </a:txBody>
                  <a:tcPr>
                    <a:solidFill>
                      <a:srgbClr val="EDC2F2"/>
                    </a:solidFill>
                  </a:tcPr>
                </a:tc>
                <a:tc>
                  <a:txBody>
                    <a:bodyPr/>
                    <a:lstStyle/>
                    <a:p>
                      <a:r>
                        <a:rPr lang="en-GB" sz="1100" dirty="0">
                          <a:latin typeface="+mj-lt"/>
                        </a:rPr>
                        <a:t>God on Earth in human form, Jesus</a:t>
                      </a:r>
                    </a:p>
                  </a:txBody>
                  <a:tcPr>
                    <a:solidFill>
                      <a:srgbClr val="EDC2F2"/>
                    </a:solidFill>
                  </a:tcPr>
                </a:tc>
                <a:extLst>
                  <a:ext uri="{0D108BD9-81ED-4DB2-BD59-A6C34878D82A}">
                    <a16:rowId xmlns:a16="http://schemas.microsoft.com/office/drawing/2014/main" val="2639001508"/>
                  </a:ext>
                </a:extLst>
              </a:tr>
              <a:tr h="439772">
                <a:tc>
                  <a:txBody>
                    <a:bodyPr/>
                    <a:lstStyle/>
                    <a:p>
                      <a:r>
                        <a:rPr lang="en-GB" sz="1100" dirty="0">
                          <a:latin typeface="+mj-lt"/>
                        </a:rPr>
                        <a:t>Resurrection </a:t>
                      </a:r>
                    </a:p>
                  </a:txBody>
                  <a:tcPr>
                    <a:solidFill>
                      <a:srgbClr val="EDC2F2"/>
                    </a:solidFill>
                  </a:tcPr>
                </a:tc>
                <a:tc>
                  <a:txBody>
                    <a:bodyPr/>
                    <a:lstStyle/>
                    <a:p>
                      <a:r>
                        <a:rPr lang="en-GB" sz="1100" dirty="0">
                          <a:latin typeface="+mj-lt"/>
                        </a:rPr>
                        <a:t>Christ’s rising from the dead</a:t>
                      </a:r>
                    </a:p>
                  </a:txBody>
                  <a:tcPr>
                    <a:solidFill>
                      <a:srgbClr val="EDC2F2"/>
                    </a:solidFill>
                  </a:tcPr>
                </a:tc>
                <a:extLst>
                  <a:ext uri="{0D108BD9-81ED-4DB2-BD59-A6C34878D82A}">
                    <a16:rowId xmlns:a16="http://schemas.microsoft.com/office/drawing/2014/main" val="2255587453"/>
                  </a:ext>
                </a:extLst>
              </a:tr>
              <a:tr h="439772">
                <a:tc>
                  <a:txBody>
                    <a:bodyPr/>
                    <a:lstStyle/>
                    <a:p>
                      <a:r>
                        <a:rPr lang="en-GB" sz="1100" dirty="0">
                          <a:latin typeface="+mj-lt"/>
                        </a:rPr>
                        <a:t>Stations of the cross</a:t>
                      </a:r>
                    </a:p>
                  </a:txBody>
                  <a:tcPr>
                    <a:solidFill>
                      <a:srgbClr val="EDC2F2"/>
                    </a:solidFill>
                  </a:tcPr>
                </a:tc>
                <a:tc>
                  <a:txBody>
                    <a:bodyPr/>
                    <a:lstStyle/>
                    <a:p>
                      <a:r>
                        <a:rPr lang="en-GB" sz="1100" dirty="0">
                          <a:latin typeface="+mj-lt"/>
                        </a:rPr>
                        <a:t>The 12 documented points along Jesus’ journey carrying his cross to his crucifixion </a:t>
                      </a:r>
                    </a:p>
                  </a:txBody>
                  <a:tcPr>
                    <a:solidFill>
                      <a:srgbClr val="EDC2F2"/>
                    </a:solidFill>
                  </a:tcPr>
                </a:tc>
                <a:extLst>
                  <a:ext uri="{0D108BD9-81ED-4DB2-BD59-A6C34878D82A}">
                    <a16:rowId xmlns:a16="http://schemas.microsoft.com/office/drawing/2014/main" val="182549187"/>
                  </a:ext>
                </a:extLst>
              </a:tr>
              <a:tr h="263864">
                <a:tc>
                  <a:txBody>
                    <a:bodyPr/>
                    <a:lstStyle/>
                    <a:p>
                      <a:r>
                        <a:rPr lang="en-GB" sz="1100" dirty="0">
                          <a:latin typeface="+mj-lt"/>
                        </a:rPr>
                        <a:t>Ascension </a:t>
                      </a:r>
                    </a:p>
                  </a:txBody>
                  <a:tcPr>
                    <a:solidFill>
                      <a:srgbClr val="EDC2F2"/>
                    </a:solidFill>
                  </a:tcPr>
                </a:tc>
                <a:tc>
                  <a:txBody>
                    <a:bodyPr/>
                    <a:lstStyle/>
                    <a:p>
                      <a:r>
                        <a:rPr lang="en-GB" sz="1100" dirty="0">
                          <a:latin typeface="+mj-lt"/>
                        </a:rPr>
                        <a:t>The ascent of Christ into heaven on the fortieth day after the Resurrection</a:t>
                      </a:r>
                    </a:p>
                  </a:txBody>
                  <a:tcPr>
                    <a:solidFill>
                      <a:srgbClr val="EDC2F2"/>
                    </a:solidFill>
                  </a:tcPr>
                </a:tc>
                <a:extLst>
                  <a:ext uri="{0D108BD9-81ED-4DB2-BD59-A6C34878D82A}">
                    <a16:rowId xmlns:a16="http://schemas.microsoft.com/office/drawing/2014/main" val="2290443598"/>
                  </a:ext>
                </a:extLst>
              </a:tr>
            </a:tbl>
          </a:graphicData>
        </a:graphic>
      </p:graphicFrame>
      <p:sp>
        <p:nvSpPr>
          <p:cNvPr id="14" name="TextBox 13">
            <a:extLst>
              <a:ext uri="{FF2B5EF4-FFF2-40B4-BE49-F238E27FC236}">
                <a16:creationId xmlns:a16="http://schemas.microsoft.com/office/drawing/2014/main" id="{9F4107FE-1F69-45EB-B788-364DAD8DB7BE}"/>
              </a:ext>
            </a:extLst>
          </p:cNvPr>
          <p:cNvSpPr txBox="1"/>
          <p:nvPr/>
        </p:nvSpPr>
        <p:spPr>
          <a:xfrm>
            <a:off x="5058129" y="3429000"/>
            <a:ext cx="2203404" cy="3308598"/>
          </a:xfrm>
          <a:prstGeom prst="rect">
            <a:avLst/>
          </a:prstGeom>
          <a:solidFill>
            <a:schemeClr val="accent6">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GB" sz="1100" dirty="0">
                <a:cs typeface="Calibri"/>
              </a:rPr>
              <a:t>Bethlehem-Place of Jesus’ birth</a:t>
            </a:r>
          </a:p>
          <a:p>
            <a:pPr marL="171450" indent="-171450">
              <a:buFont typeface="Arial"/>
              <a:buChar char="•"/>
            </a:pPr>
            <a:r>
              <a:rPr lang="en-GB" sz="1100" dirty="0">
                <a:cs typeface="Calibri"/>
              </a:rPr>
              <a:t>Jerusalem- The Place of Jesus’ death</a:t>
            </a:r>
          </a:p>
          <a:p>
            <a:pPr marL="171450" indent="-171450">
              <a:buFont typeface="Arial"/>
              <a:buChar char="•"/>
            </a:pPr>
            <a:r>
              <a:rPr lang="en-GB" sz="1100" dirty="0">
                <a:cs typeface="Calibri"/>
              </a:rPr>
              <a:t>Gospels- The gospels of Matthew and Luke record the birth of Jesus</a:t>
            </a:r>
          </a:p>
          <a:p>
            <a:pPr marL="171450" indent="-171450">
              <a:buFont typeface="Arial"/>
              <a:buChar char="•"/>
            </a:pPr>
            <a:r>
              <a:rPr lang="en-GB" sz="1100" dirty="0">
                <a:cs typeface="Calibri"/>
              </a:rPr>
              <a:t>Good Friday-The name given to the day on which Jesus was crucified</a:t>
            </a:r>
          </a:p>
          <a:p>
            <a:pPr marL="171450" indent="-171450">
              <a:buFont typeface="Arial"/>
              <a:buChar char="•"/>
            </a:pPr>
            <a:r>
              <a:rPr lang="en-GB" sz="1100" dirty="0">
                <a:cs typeface="Calibri"/>
              </a:rPr>
              <a:t>Virgin Mary- Name given by Christians to the mother of Jesus</a:t>
            </a:r>
          </a:p>
          <a:p>
            <a:pPr marL="171450" indent="-171450">
              <a:buFont typeface="Arial"/>
              <a:buChar char="•"/>
            </a:pPr>
            <a:r>
              <a:rPr lang="en-GB" sz="1100" dirty="0">
                <a:cs typeface="Calibri"/>
              </a:rPr>
              <a:t>Golgotha- The place where Jesus was crucified</a:t>
            </a:r>
          </a:p>
          <a:p>
            <a:pPr marL="171450" indent="-171450">
              <a:buFont typeface="Arial"/>
              <a:buChar char="•"/>
            </a:pPr>
            <a:r>
              <a:rPr lang="en-GB" sz="1100" dirty="0">
                <a:cs typeface="Calibri"/>
              </a:rPr>
              <a:t>Ascension-Belief Jesus ascended to Heaven forty days after Easter</a:t>
            </a:r>
          </a:p>
          <a:p>
            <a:pPr marL="171450" indent="-171450">
              <a:buFont typeface="Arial"/>
              <a:buChar char="•"/>
            </a:pPr>
            <a:r>
              <a:rPr lang="en-GB" sz="1100" dirty="0">
                <a:cs typeface="Calibri"/>
              </a:rPr>
              <a:t>Disciples-The twelve chosen followers of Jesus</a:t>
            </a:r>
            <a:endParaRPr lang="en-US" sz="1100" dirty="0">
              <a:cs typeface="Calibri"/>
            </a:endParaRPr>
          </a:p>
        </p:txBody>
      </p:sp>
      <p:sp>
        <p:nvSpPr>
          <p:cNvPr id="12" name="TextBox 11">
            <a:extLst>
              <a:ext uri="{FF2B5EF4-FFF2-40B4-BE49-F238E27FC236}">
                <a16:creationId xmlns:a16="http://schemas.microsoft.com/office/drawing/2014/main" id="{624C852E-F7E8-4FE3-8431-03A4F695A4CD}"/>
              </a:ext>
            </a:extLst>
          </p:cNvPr>
          <p:cNvSpPr txBox="1"/>
          <p:nvPr/>
        </p:nvSpPr>
        <p:spPr>
          <a:xfrm>
            <a:off x="5289559" y="3092851"/>
            <a:ext cx="161288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a:t>
            </a:r>
            <a:endParaRPr lang="en-US" b="1" dirty="0">
              <a:solidFill>
                <a:schemeClr val="tx2"/>
              </a:solidFill>
              <a:cs typeface="Calibri"/>
            </a:endParaRPr>
          </a:p>
        </p:txBody>
      </p:sp>
    </p:spTree>
    <p:extLst>
      <p:ext uri="{BB962C8B-B14F-4D97-AF65-F5344CB8AC3E}">
        <p14:creationId xmlns:p14="http://schemas.microsoft.com/office/powerpoint/2010/main" val="1854464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24156C1-9C8D-4C0C-B472-1335ABDA7C54}"/>
              </a:ext>
            </a:extLst>
          </p:cNvPr>
          <p:cNvSpPr txBox="1"/>
          <p:nvPr/>
        </p:nvSpPr>
        <p:spPr>
          <a:xfrm>
            <a:off x="892936" y="-88556"/>
            <a:ext cx="10395397"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3600" b="1" dirty="0">
                <a:solidFill>
                  <a:schemeClr val="tx2"/>
                </a:solidFill>
              </a:rPr>
              <a:t>Religious Education            </a:t>
            </a:r>
            <a:r>
              <a:rPr lang="en-US" sz="3600" b="1">
                <a:solidFill>
                  <a:schemeClr val="tx2"/>
                </a:solidFill>
              </a:rPr>
              <a:t>Year 10</a:t>
            </a:r>
            <a:r>
              <a:rPr lang="en-US" sz="3600" b="1" dirty="0">
                <a:solidFill>
                  <a:schemeClr val="tx2"/>
                </a:solidFill>
              </a:rPr>
              <a:t>       </a:t>
            </a:r>
            <a:r>
              <a:rPr lang="en-US" sz="3600" b="1" i="1" dirty="0">
                <a:solidFill>
                  <a:schemeClr val="tx2"/>
                </a:solidFill>
              </a:rPr>
              <a:t>Is Death the End? </a:t>
            </a:r>
            <a:endParaRPr lang="en-US" sz="3600" b="1" i="1" dirty="0">
              <a:solidFill>
                <a:schemeClr val="tx2"/>
              </a:solidFill>
              <a:cs typeface="Calibri"/>
            </a:endParaRPr>
          </a:p>
        </p:txBody>
      </p:sp>
      <p:sp>
        <p:nvSpPr>
          <p:cNvPr id="7" name="TextBox 6">
            <a:extLst>
              <a:ext uri="{FF2B5EF4-FFF2-40B4-BE49-F238E27FC236}">
                <a16:creationId xmlns:a16="http://schemas.microsoft.com/office/drawing/2014/main" id="{29BAB5F7-AE30-440C-A209-600CC56EBEAE}"/>
              </a:ext>
            </a:extLst>
          </p:cNvPr>
          <p:cNvSpPr txBox="1"/>
          <p:nvPr/>
        </p:nvSpPr>
        <p:spPr>
          <a:xfrm>
            <a:off x="1072058" y="375051"/>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Knowledge</a:t>
            </a:r>
            <a:endParaRPr lang="en-US" sz="2800" b="1" dirty="0">
              <a:solidFill>
                <a:schemeClr val="tx2"/>
              </a:solidFill>
              <a:cs typeface="Calibri"/>
            </a:endParaRPr>
          </a:p>
        </p:txBody>
      </p:sp>
      <p:sp>
        <p:nvSpPr>
          <p:cNvPr id="8" name="TextBox 7">
            <a:extLst>
              <a:ext uri="{FF2B5EF4-FFF2-40B4-BE49-F238E27FC236}">
                <a16:creationId xmlns:a16="http://schemas.microsoft.com/office/drawing/2014/main" id="{01B08B57-F86A-4220-B899-011B7DC6955D}"/>
              </a:ext>
            </a:extLst>
          </p:cNvPr>
          <p:cNvSpPr txBox="1"/>
          <p:nvPr/>
        </p:nvSpPr>
        <p:spPr>
          <a:xfrm>
            <a:off x="115319" y="671752"/>
            <a:ext cx="5981952" cy="3816429"/>
          </a:xfrm>
          <a:prstGeom prst="rect">
            <a:avLst/>
          </a:prstGeom>
          <a:solidFill>
            <a:schemeClr val="accent4">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AutoNum type="arabicPeriod"/>
            </a:pPr>
            <a:r>
              <a:rPr lang="en-GB" sz="1100" dirty="0"/>
              <a:t>Christians believe in an afterlife. They believe that after you die you either go to heaven or hell. They believe that heaven is a reward for following the Ten Commandments and religious teachings in the Bible, therefore it is a lovely place where you are rewarded. Hell is a punishment for bad behaviour and not abiding by religious laws. Some Christians believe in Immortality of the Soul. </a:t>
            </a:r>
          </a:p>
          <a:p>
            <a:pPr marL="342900" indent="-342900">
              <a:buAutoNum type="arabicPeriod"/>
            </a:pPr>
            <a:r>
              <a:rPr lang="en-GB" sz="1100" dirty="0"/>
              <a:t>This means that when you die you are immediately judged for how you have lived your life and you go to either heaven or hell. It is your soul that lives on. Protestant Christians believe that it is not only our soul that lives on but also our body. This idea is called resurrection of the body. </a:t>
            </a:r>
          </a:p>
          <a:p>
            <a:pPr marL="342900" indent="-342900">
              <a:buAutoNum type="arabicPeriod"/>
            </a:pPr>
            <a:r>
              <a:rPr lang="en-GB" sz="1100" dirty="0"/>
              <a:t>This is the concept that on judgement day or at the end of the world your body will be brought back and your body and soul will be judged on how you have lived your life, you will then go to either heaven or hell. Catholics believe in purgatory. </a:t>
            </a:r>
          </a:p>
          <a:p>
            <a:pPr marL="342900" indent="-342900">
              <a:buAutoNum type="arabicPeriod"/>
            </a:pPr>
            <a:r>
              <a:rPr lang="en-GB" sz="1100" dirty="0"/>
              <a:t>This is the idea that if you haven’t been to confession to confess your sins when you die you will be go to purgatory and wait whilst your sins have been cleansed . If you have done something which is unforgiveable you will go to hell.</a:t>
            </a:r>
          </a:p>
          <a:p>
            <a:pPr marL="342900" indent="-342900">
              <a:buAutoNum type="arabicPeriod"/>
            </a:pPr>
            <a:r>
              <a:rPr lang="en-GB" sz="1100" dirty="0"/>
              <a:t>Hindus believe in reincarnation. They believe in the cycle of samsara which is the continual, born, live, die and reincarnation process. They believe we have a soul which is called the Atman, and is linked to Brahman. All living humans and creature have the Atman.</a:t>
            </a:r>
          </a:p>
          <a:p>
            <a:pPr marL="342900" indent="-342900">
              <a:buAutoNum type="arabicPeriod"/>
            </a:pPr>
            <a:r>
              <a:rPr lang="en-GB" sz="1100" dirty="0"/>
              <a:t>They believe that it is our previous life’s actions that cause us to be reborn.  They want to escape this cycle and achieve Moksha.  This means that they will leave the cycle of rebirth, samsara. </a:t>
            </a:r>
          </a:p>
          <a:p>
            <a:pPr marL="342900" indent="-342900">
              <a:buAutoNum type="arabicPeriod"/>
            </a:pPr>
            <a:r>
              <a:rPr lang="en-GB" sz="1100" dirty="0">
                <a:cs typeface="Calibri"/>
              </a:rPr>
              <a:t>Humanists believe that there is no life after death, we should live to be good, kind and honest people. They believe in knowledge, science and reason. There is no evidence for God or afterlife</a:t>
            </a:r>
            <a:endParaRPr lang="en-US" sz="1100" dirty="0">
              <a:cs typeface="Calibri"/>
            </a:endParaRPr>
          </a:p>
        </p:txBody>
      </p:sp>
      <p:sp>
        <p:nvSpPr>
          <p:cNvPr id="9" name="TextBox 8">
            <a:extLst>
              <a:ext uri="{FF2B5EF4-FFF2-40B4-BE49-F238E27FC236}">
                <a16:creationId xmlns:a16="http://schemas.microsoft.com/office/drawing/2014/main" id="{61FCAFED-04C9-4FA9-AFFF-E32FF8FFD2D2}"/>
              </a:ext>
            </a:extLst>
          </p:cNvPr>
          <p:cNvSpPr txBox="1"/>
          <p:nvPr/>
        </p:nvSpPr>
        <p:spPr>
          <a:xfrm>
            <a:off x="6275257" y="5038442"/>
            <a:ext cx="1863174" cy="1384995"/>
          </a:xfrm>
          <a:prstGeom prst="rect">
            <a:avLst/>
          </a:prstGeom>
          <a:solidFill>
            <a:schemeClr val="accent1">
              <a:lumMod val="20000"/>
              <a:lumOff val="8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dirty="0">
                <a:cs typeface="Calibri"/>
              </a:rPr>
              <a:t>Heaven, Hell, Purgatory, Karma, Nirvana, Reincarnation, Funeral Rites, Humanists, Secular, Buddhists, Atheist, theist, Protestants, Catholics, Buddhists.</a:t>
            </a:r>
          </a:p>
        </p:txBody>
      </p:sp>
      <p:sp>
        <p:nvSpPr>
          <p:cNvPr id="10" name="TextBox 9">
            <a:extLst>
              <a:ext uri="{FF2B5EF4-FFF2-40B4-BE49-F238E27FC236}">
                <a16:creationId xmlns:a16="http://schemas.microsoft.com/office/drawing/2014/main" id="{FD8F1297-319E-41EE-9CE2-A0E810651868}"/>
              </a:ext>
            </a:extLst>
          </p:cNvPr>
          <p:cNvSpPr txBox="1"/>
          <p:nvPr/>
        </p:nvSpPr>
        <p:spPr>
          <a:xfrm>
            <a:off x="1051630" y="6054105"/>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Terminology</a:t>
            </a:r>
            <a:endParaRPr lang="en-US" b="1" dirty="0">
              <a:solidFill>
                <a:schemeClr val="tx2"/>
              </a:solidFill>
              <a:cs typeface="Calibri"/>
            </a:endParaRPr>
          </a:p>
        </p:txBody>
      </p:sp>
      <p:sp>
        <p:nvSpPr>
          <p:cNvPr id="12" name="TextBox 11">
            <a:extLst>
              <a:ext uri="{FF2B5EF4-FFF2-40B4-BE49-F238E27FC236}">
                <a16:creationId xmlns:a16="http://schemas.microsoft.com/office/drawing/2014/main" id="{2EC2D2D5-78D3-4413-A060-390EADF293F7}"/>
              </a:ext>
            </a:extLst>
          </p:cNvPr>
          <p:cNvSpPr txBox="1"/>
          <p:nvPr/>
        </p:nvSpPr>
        <p:spPr>
          <a:xfrm>
            <a:off x="6180533" y="659828"/>
            <a:ext cx="2203404" cy="3985706"/>
          </a:xfrm>
          <a:prstGeom prst="rect">
            <a:avLst/>
          </a:prstGeom>
          <a:solidFill>
            <a:schemeClr val="accent6">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171450" indent="-171450">
              <a:buFont typeface="Arial"/>
              <a:buChar char="•"/>
            </a:pPr>
            <a:r>
              <a:rPr lang="en-GB" sz="1100" dirty="0"/>
              <a:t>There are lots of different opinions about life after death. Many people who are atheists (don’t believe in God) believe that once we die that’s the end, we are either buried or cremated and that signifies the end of life. </a:t>
            </a:r>
          </a:p>
          <a:p>
            <a:pPr marL="171450" indent="-171450">
              <a:buFont typeface="Arial"/>
              <a:buChar char="•"/>
            </a:pPr>
            <a:r>
              <a:rPr lang="en-GB" sz="1100" dirty="0"/>
              <a:t>Many religions such as Christians, Muslims and Jews believe in heaven and hell. This is the idea that at the end of our life we are judged for how we have acted at the end of our life and either go to heaven (as we have lived a good life) or hell (as we have lived a life of sin). </a:t>
            </a:r>
          </a:p>
          <a:p>
            <a:pPr marL="171450" indent="-171450">
              <a:buFont typeface="Arial"/>
              <a:buChar char="•"/>
            </a:pPr>
            <a:r>
              <a:rPr lang="en-GB" sz="1100" dirty="0"/>
              <a:t>Many religions such as Sikh, Hindu’s and Buddhists believe in reincarnation. This is the idea that when we die we are reborn into another life such as an animal or another human. </a:t>
            </a:r>
            <a:endParaRPr lang="en-US" sz="1100" dirty="0">
              <a:cs typeface="Calibri"/>
            </a:endParaRPr>
          </a:p>
        </p:txBody>
      </p:sp>
      <p:pic>
        <p:nvPicPr>
          <p:cNvPr id="3" name="Picture 2" descr="Logo, icon&#10;&#10;Description automatically generated">
            <a:extLst>
              <a:ext uri="{FF2B5EF4-FFF2-40B4-BE49-F238E27FC236}">
                <a16:creationId xmlns:a16="http://schemas.microsoft.com/office/drawing/2014/main" id="{5ED2B598-4FB0-407E-87CD-43C7D13D3EEA}"/>
              </a:ext>
            </a:extLst>
          </p:cNvPr>
          <p:cNvPicPr>
            <a:picLocks noChangeAspect="1"/>
          </p:cNvPicPr>
          <p:nvPr/>
        </p:nvPicPr>
        <p:blipFill>
          <a:blip r:embed="rId2"/>
          <a:stretch>
            <a:fillRect/>
          </a:stretch>
        </p:blipFill>
        <p:spPr>
          <a:xfrm>
            <a:off x="4291" y="-1073"/>
            <a:ext cx="652572" cy="652572"/>
          </a:xfrm>
          <a:prstGeom prst="rect">
            <a:avLst/>
          </a:prstGeom>
        </p:spPr>
      </p:pic>
      <p:pic>
        <p:nvPicPr>
          <p:cNvPr id="15" name="Picture 14" descr="Logo, icon&#10;&#10;Description automatically generated">
            <a:extLst>
              <a:ext uri="{FF2B5EF4-FFF2-40B4-BE49-F238E27FC236}">
                <a16:creationId xmlns:a16="http://schemas.microsoft.com/office/drawing/2014/main" id="{75C54AE2-8338-4DC1-AEBD-7721DCC1395B}"/>
              </a:ext>
            </a:extLst>
          </p:cNvPr>
          <p:cNvPicPr>
            <a:picLocks noChangeAspect="1"/>
          </p:cNvPicPr>
          <p:nvPr/>
        </p:nvPicPr>
        <p:blipFill>
          <a:blip r:embed="rId2"/>
          <a:stretch>
            <a:fillRect/>
          </a:stretch>
        </p:blipFill>
        <p:spPr>
          <a:xfrm>
            <a:off x="11534932" y="-1074"/>
            <a:ext cx="652572" cy="652572"/>
          </a:xfrm>
          <a:prstGeom prst="rect">
            <a:avLst/>
          </a:prstGeom>
        </p:spPr>
      </p:pic>
      <p:sp>
        <p:nvSpPr>
          <p:cNvPr id="16" name="TextBox 15">
            <a:extLst>
              <a:ext uri="{FF2B5EF4-FFF2-40B4-BE49-F238E27FC236}">
                <a16:creationId xmlns:a16="http://schemas.microsoft.com/office/drawing/2014/main" id="{154CC6E4-2CEA-4219-9005-255E5619D7DF}"/>
              </a:ext>
            </a:extLst>
          </p:cNvPr>
          <p:cNvSpPr txBox="1"/>
          <p:nvPr/>
        </p:nvSpPr>
        <p:spPr>
          <a:xfrm>
            <a:off x="8415373" y="658695"/>
            <a:ext cx="3740695" cy="6694140"/>
          </a:xfrm>
          <a:prstGeom prst="rect">
            <a:avLst/>
          </a:prstGeom>
          <a:solidFill>
            <a:srgbClr val="EDC2F2"/>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gn="just">
              <a:buFont typeface="Arial" panose="020B0604020202020204" pitchFamily="34" charset="0"/>
              <a:buChar char="•"/>
            </a:pPr>
            <a:r>
              <a:rPr lang="en-US" sz="1100" b="1" dirty="0">
                <a:ea typeface="+mn-lt"/>
                <a:cs typeface="+mn-lt"/>
              </a:rPr>
              <a:t>Purgatory-</a:t>
            </a:r>
            <a:r>
              <a:rPr lang="en-GB" sz="1100" dirty="0"/>
              <a:t>(in Catholic doctrine) a place or state of suffering inhabited by the souls of sinners who are expiating their sins before going to heaven.</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Heaven-</a:t>
            </a:r>
            <a:r>
              <a:rPr lang="en-GB" sz="1100" dirty="0"/>
              <a:t>It is primarily God's dwelling place in the </a:t>
            </a:r>
            <a:r>
              <a:rPr lang="en-GB" sz="1100" b="1" dirty="0"/>
              <a:t>biblical</a:t>
            </a:r>
            <a:r>
              <a:rPr lang="en-GB" sz="1100" dirty="0"/>
              <a:t> tradition: a parallel realm where everything operates </a:t>
            </a:r>
            <a:r>
              <a:rPr lang="en-GB" sz="1100" b="1" dirty="0"/>
              <a:t>according</a:t>
            </a:r>
            <a:r>
              <a:rPr lang="en-GB" sz="1100" dirty="0"/>
              <a:t> to God's will. </a:t>
            </a:r>
            <a:r>
              <a:rPr lang="en-GB" sz="1100" b="1" dirty="0"/>
              <a:t>Heaven</a:t>
            </a:r>
            <a:r>
              <a:rPr lang="en-GB" sz="1100" dirty="0"/>
              <a:t> is a place of peace, love, community, and worship, where God is surrounded by a heavenly court and other heavenly beings.</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Hell- </a:t>
            </a:r>
            <a:r>
              <a:rPr lang="en-GB" sz="1100" dirty="0"/>
              <a:t>In Christian theology, </a:t>
            </a:r>
            <a:r>
              <a:rPr lang="en-GB" sz="1100" b="1" dirty="0"/>
              <a:t>Hell</a:t>
            </a:r>
            <a:r>
              <a:rPr lang="en-GB" sz="1100" dirty="0"/>
              <a:t> is the place or state into which, by God's definitive judgment, unrepentant sinners pass in the general judgment, or, as some Christians believe, immediately after death (particular judgment).</a:t>
            </a:r>
            <a:endParaRPr lang="en-US" sz="1100" b="1" dirty="0">
              <a:ea typeface="+mn-lt"/>
              <a:cs typeface="+mn-lt"/>
            </a:endParaRPr>
          </a:p>
          <a:p>
            <a:pPr marL="285750" indent="-285750" algn="just">
              <a:buFont typeface="Arial" panose="020B0604020202020204" pitchFamily="34" charset="0"/>
              <a:buChar char="•"/>
            </a:pPr>
            <a:r>
              <a:rPr lang="en-US" sz="1100" b="1" dirty="0" err="1">
                <a:ea typeface="+mn-lt"/>
                <a:cs typeface="+mn-lt"/>
              </a:rPr>
              <a:t>Dantes</a:t>
            </a:r>
            <a:r>
              <a:rPr lang="en-US" sz="1100" b="1" dirty="0">
                <a:ea typeface="+mn-lt"/>
                <a:cs typeface="+mn-lt"/>
              </a:rPr>
              <a:t> Inferno- </a:t>
            </a:r>
            <a:r>
              <a:rPr lang="en-US" sz="1100" dirty="0">
                <a:ea typeface="+mn-lt"/>
                <a:cs typeface="+mn-lt"/>
              </a:rPr>
              <a:t>A 14</a:t>
            </a:r>
            <a:r>
              <a:rPr lang="en-US" sz="1100" baseline="30000" dirty="0">
                <a:ea typeface="+mn-lt"/>
                <a:cs typeface="+mn-lt"/>
              </a:rPr>
              <a:t>th</a:t>
            </a:r>
            <a:r>
              <a:rPr lang="en-US" sz="1100" dirty="0">
                <a:ea typeface="+mn-lt"/>
                <a:cs typeface="+mn-lt"/>
              </a:rPr>
              <a:t> century theologian who wrote a book about hell, explaining that there are 9 pits of hell. These include pits for the following sins, pride, envy, wrath, sloth, greed, gluttony, lust. </a:t>
            </a:r>
          </a:p>
          <a:p>
            <a:pPr marL="285750" indent="-285750" algn="just">
              <a:buFont typeface="Arial" panose="020B0604020202020204" pitchFamily="34" charset="0"/>
              <a:buChar char="•"/>
            </a:pPr>
            <a:r>
              <a:rPr lang="en-US" sz="1100" b="1" dirty="0">
                <a:ea typeface="+mn-lt"/>
                <a:cs typeface="+mn-lt"/>
              </a:rPr>
              <a:t>Samsara- </a:t>
            </a:r>
            <a:r>
              <a:rPr lang="en-US" sz="1100" dirty="0">
                <a:ea typeface="+mn-lt"/>
                <a:cs typeface="+mn-lt"/>
              </a:rPr>
              <a:t>The Hindu belief that the soul is continuously reborn and trapped in a cycle. </a:t>
            </a:r>
          </a:p>
          <a:p>
            <a:pPr marL="285750" indent="-285750" algn="just">
              <a:buFont typeface="Arial" panose="020B0604020202020204" pitchFamily="34" charset="0"/>
              <a:buChar char="•"/>
            </a:pPr>
            <a:r>
              <a:rPr lang="en-US" sz="1100" b="1" dirty="0">
                <a:ea typeface="+mn-lt"/>
                <a:cs typeface="+mn-lt"/>
              </a:rPr>
              <a:t>Reincarnation- </a:t>
            </a:r>
            <a:r>
              <a:rPr lang="en-US" sz="1100" dirty="0">
                <a:ea typeface="+mn-lt"/>
                <a:cs typeface="+mn-lt"/>
              </a:rPr>
              <a:t>The belief that the soul is reborn and returns in a different body.</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Moksha- </a:t>
            </a:r>
            <a:r>
              <a:rPr lang="en-US" sz="1100" dirty="0">
                <a:ea typeface="+mn-lt"/>
                <a:cs typeface="+mn-lt"/>
              </a:rPr>
              <a:t>The ultimate goal for all Buddhists, to escape rebirth.</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Atman</a:t>
            </a:r>
            <a:r>
              <a:rPr lang="en-US" sz="1100" dirty="0">
                <a:ea typeface="+mn-lt"/>
                <a:cs typeface="+mn-lt"/>
              </a:rPr>
              <a:t>- The </a:t>
            </a:r>
            <a:r>
              <a:rPr lang="en-US" sz="1100">
                <a:ea typeface="+mn-lt"/>
                <a:cs typeface="+mn-lt"/>
              </a:rPr>
              <a:t>Hindu word </a:t>
            </a:r>
            <a:r>
              <a:rPr lang="en-US" sz="1100" dirty="0">
                <a:ea typeface="+mn-lt"/>
                <a:cs typeface="+mn-lt"/>
              </a:rPr>
              <a:t>for soul. </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Eulogy</a:t>
            </a:r>
            <a:r>
              <a:rPr lang="en-US" sz="1100" dirty="0">
                <a:ea typeface="+mn-lt"/>
                <a:cs typeface="+mn-lt"/>
              </a:rPr>
              <a:t>- A summing of a persons life, read out at a Christian funeral. </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Committal</a:t>
            </a:r>
            <a:r>
              <a:rPr lang="en-US" sz="1100" dirty="0">
                <a:ea typeface="+mn-lt"/>
                <a:cs typeface="+mn-lt"/>
              </a:rPr>
              <a:t>- The priest is saying prayers and committing the soul to God.</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Burial</a:t>
            </a:r>
            <a:r>
              <a:rPr lang="en-US" sz="1100" dirty="0">
                <a:ea typeface="+mn-lt"/>
                <a:cs typeface="+mn-lt"/>
              </a:rPr>
              <a:t>- the process of placing the dead body into a coffin and burying.</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Cremation</a:t>
            </a:r>
            <a:r>
              <a:rPr lang="en-US" sz="1100" dirty="0">
                <a:ea typeface="+mn-lt"/>
                <a:cs typeface="+mn-lt"/>
              </a:rPr>
              <a:t>- Some Christians do chose to have a cremation, also Buddhists do. The body is burned and reduced to ashes. The Ashes are then spread in a special place.</a:t>
            </a:r>
            <a:r>
              <a:rPr lang="en-US" sz="1100" b="1" dirty="0">
                <a:ea typeface="+mn-lt"/>
                <a:cs typeface="+mn-lt"/>
              </a:rPr>
              <a:t> </a:t>
            </a:r>
          </a:p>
          <a:p>
            <a:pPr marL="285750" indent="-285750" algn="just">
              <a:buFont typeface="Arial" panose="020B0604020202020204" pitchFamily="34" charset="0"/>
              <a:buChar char="•"/>
            </a:pPr>
            <a:r>
              <a:rPr lang="en-US" sz="1100" b="1" dirty="0">
                <a:ea typeface="+mn-lt"/>
                <a:cs typeface="+mn-lt"/>
              </a:rPr>
              <a:t>Celebrant-</a:t>
            </a:r>
            <a:r>
              <a:rPr lang="en-US" sz="1100" dirty="0">
                <a:ea typeface="+mn-lt"/>
                <a:cs typeface="+mn-lt"/>
              </a:rPr>
              <a:t> A humanist member who helps the bereaved family to plan and carry out a funeral. </a:t>
            </a: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Personal reading-</a:t>
            </a:r>
            <a:r>
              <a:rPr lang="en-US" sz="1100" dirty="0">
                <a:ea typeface="+mn-lt"/>
                <a:cs typeface="+mn-lt"/>
              </a:rPr>
              <a:t> A summing up a persons life. </a:t>
            </a:r>
            <a:endParaRPr lang="en-US" sz="1100" b="1" dirty="0">
              <a:ea typeface="+mn-lt"/>
              <a:cs typeface="+mn-lt"/>
            </a:endParaRPr>
          </a:p>
          <a:p>
            <a:pPr marL="285750" indent="-285750" algn="just">
              <a:buFont typeface="Arial" panose="020B0604020202020204" pitchFamily="34" charset="0"/>
              <a:buChar char="•"/>
            </a:pPr>
            <a:endParaRPr lang="en-US" sz="1100" b="1" dirty="0">
              <a:ea typeface="+mn-lt"/>
              <a:cs typeface="+mn-lt"/>
            </a:endParaRPr>
          </a:p>
          <a:p>
            <a:pPr marL="285750" indent="-285750" algn="just">
              <a:buFont typeface="Arial" panose="020B0604020202020204" pitchFamily="34" charset="0"/>
              <a:buChar char="•"/>
            </a:pPr>
            <a:r>
              <a:rPr lang="en-US" sz="1100" b="1" dirty="0">
                <a:ea typeface="+mn-lt"/>
                <a:cs typeface="+mn-lt"/>
              </a:rPr>
              <a:t> </a:t>
            </a:r>
            <a:endParaRPr lang="en-US" sz="1100" dirty="0">
              <a:cs typeface="Calibri"/>
            </a:endParaRPr>
          </a:p>
        </p:txBody>
      </p:sp>
      <p:sp>
        <p:nvSpPr>
          <p:cNvPr id="18" name="TextBox 17">
            <a:extLst>
              <a:ext uri="{FF2B5EF4-FFF2-40B4-BE49-F238E27FC236}">
                <a16:creationId xmlns:a16="http://schemas.microsoft.com/office/drawing/2014/main" id="{47A8EEFA-3843-4A24-962C-2D4182B8E6E3}"/>
              </a:ext>
            </a:extLst>
          </p:cNvPr>
          <p:cNvSpPr txBox="1"/>
          <p:nvPr/>
        </p:nvSpPr>
        <p:spPr>
          <a:xfrm>
            <a:off x="8196518" y="375048"/>
            <a:ext cx="39595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Vocabulary</a:t>
            </a:r>
            <a:endParaRPr lang="en-US" b="1" dirty="0">
              <a:solidFill>
                <a:schemeClr val="tx2"/>
              </a:solidFill>
              <a:cs typeface="Calibri"/>
            </a:endParaRPr>
          </a:p>
        </p:txBody>
      </p:sp>
      <p:sp>
        <p:nvSpPr>
          <p:cNvPr id="17" name="TextBox 16">
            <a:extLst>
              <a:ext uri="{FF2B5EF4-FFF2-40B4-BE49-F238E27FC236}">
                <a16:creationId xmlns:a16="http://schemas.microsoft.com/office/drawing/2014/main" id="{716A8061-B699-46A7-B6DB-CBFAF06B8657}"/>
              </a:ext>
            </a:extLst>
          </p:cNvPr>
          <p:cNvSpPr txBox="1"/>
          <p:nvPr/>
        </p:nvSpPr>
        <p:spPr>
          <a:xfrm>
            <a:off x="125234" y="4508434"/>
            <a:ext cx="5957458" cy="2292935"/>
          </a:xfrm>
          <a:prstGeom prst="rect">
            <a:avLst/>
          </a:prstGeom>
          <a:solidFill>
            <a:schemeClr val="accent2">
              <a:lumMod val="40000"/>
              <a:lumOff val="60000"/>
            </a:schemeClr>
          </a:solidFill>
          <a:ln w="28575">
            <a:solidFill>
              <a:srgbClr val="002060"/>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AutoNum type="arabicPeriod"/>
            </a:pPr>
            <a:r>
              <a:rPr lang="en-GB" sz="1100" dirty="0"/>
              <a:t>It may take place in the deceased's home, church or your local </a:t>
            </a:r>
            <a:r>
              <a:rPr lang="en-GB" sz="1100" b="1" dirty="0"/>
              <a:t>funeral</a:t>
            </a:r>
            <a:r>
              <a:rPr lang="en-GB" sz="1100" dirty="0"/>
              <a:t> home, with prayers and songs offered during this time. The </a:t>
            </a:r>
            <a:r>
              <a:rPr lang="en-GB" sz="1100" b="1" dirty="0"/>
              <a:t>Funeral</a:t>
            </a:r>
            <a:r>
              <a:rPr lang="en-GB" sz="1100" dirty="0"/>
              <a:t> Mass is usually held in the church where the deceased worshipped. It is celebrated by a priest and includes the Eucharistic Prayer and the giving of the Holy Communion</a:t>
            </a:r>
          </a:p>
          <a:p>
            <a:pPr marL="342900" indent="-342900">
              <a:buAutoNum type="arabicPeriod"/>
            </a:pPr>
            <a:r>
              <a:rPr lang="en-GB" sz="1100" dirty="0"/>
              <a:t>A </a:t>
            </a:r>
            <a:r>
              <a:rPr lang="en-GB" sz="1100" b="1" dirty="0"/>
              <a:t>humanist funeral</a:t>
            </a:r>
            <a:r>
              <a:rPr lang="en-GB" sz="1100" dirty="0"/>
              <a:t> service is carried out by a </a:t>
            </a:r>
            <a:r>
              <a:rPr lang="en-GB" sz="1100" b="1" dirty="0"/>
              <a:t>humanist celebrant</a:t>
            </a:r>
            <a:r>
              <a:rPr lang="en-GB" sz="1100" dirty="0"/>
              <a:t>. They believe that life is based on humanity and reason, rather than religion, so they don't allow any acts of worship as part of the ceremony. However, a </a:t>
            </a:r>
            <a:r>
              <a:rPr lang="en-GB" sz="1100" b="1" dirty="0"/>
              <a:t>humanist funeral</a:t>
            </a:r>
            <a:r>
              <a:rPr lang="en-GB" sz="1100" dirty="0"/>
              <a:t> service may include religious content as part of readings, music or hymns</a:t>
            </a:r>
            <a:endParaRPr lang="en-US" sz="1100" dirty="0">
              <a:ea typeface="+mn-lt"/>
              <a:cs typeface="+mn-lt"/>
            </a:endParaRPr>
          </a:p>
          <a:p>
            <a:pPr marL="342900" indent="-342900">
              <a:buAutoNum type="arabicPeriod"/>
            </a:pPr>
            <a:r>
              <a:rPr lang="en-GB" sz="1100" b="1" dirty="0"/>
              <a:t>Hindu funeral</a:t>
            </a:r>
            <a:r>
              <a:rPr lang="en-GB" sz="1100" dirty="0"/>
              <a:t> rites vary, but in general, there is a </a:t>
            </a:r>
            <a:r>
              <a:rPr lang="en-GB" sz="1100" b="1" dirty="0"/>
              <a:t>funeral</a:t>
            </a:r>
            <a:r>
              <a:rPr lang="en-GB" sz="1100" dirty="0"/>
              <a:t> service and an open funeral pyre. Most Hindus believe in cremations, as it is the soul that lives on not the body. Some funerals will be carried out by the river, especially in India. If not the ashes from the cremation will be sent to a river so that ashes can be spread. It is believed that this will speed the soul onto the next life. </a:t>
            </a:r>
            <a:endParaRPr lang="en-US" sz="1100" dirty="0">
              <a:ea typeface="+mn-lt"/>
              <a:cs typeface="+mn-lt"/>
            </a:endParaRPr>
          </a:p>
        </p:txBody>
      </p:sp>
      <p:sp>
        <p:nvSpPr>
          <p:cNvPr id="14" name="TextBox 13">
            <a:extLst>
              <a:ext uri="{FF2B5EF4-FFF2-40B4-BE49-F238E27FC236}">
                <a16:creationId xmlns:a16="http://schemas.microsoft.com/office/drawing/2014/main" id="{CE051536-9CA9-44A2-8230-1CBB2364EFFE}"/>
              </a:ext>
            </a:extLst>
          </p:cNvPr>
          <p:cNvSpPr txBox="1"/>
          <p:nvPr/>
        </p:nvSpPr>
        <p:spPr>
          <a:xfrm>
            <a:off x="6333344" y="373109"/>
            <a:ext cx="161288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Context</a:t>
            </a:r>
            <a:endParaRPr lang="en-US" b="1" dirty="0">
              <a:solidFill>
                <a:schemeClr val="tx2"/>
              </a:solidFill>
              <a:cs typeface="Calibri"/>
            </a:endParaRPr>
          </a:p>
        </p:txBody>
      </p:sp>
      <p:sp>
        <p:nvSpPr>
          <p:cNvPr id="19" name="TextBox 18">
            <a:extLst>
              <a:ext uri="{FF2B5EF4-FFF2-40B4-BE49-F238E27FC236}">
                <a16:creationId xmlns:a16="http://schemas.microsoft.com/office/drawing/2014/main" id="{4CD500B3-9973-4700-A18D-65D442F046D1}"/>
              </a:ext>
            </a:extLst>
          </p:cNvPr>
          <p:cNvSpPr txBox="1"/>
          <p:nvPr/>
        </p:nvSpPr>
        <p:spPr>
          <a:xfrm>
            <a:off x="4914960" y="4739142"/>
            <a:ext cx="444965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dirty="0">
                <a:solidFill>
                  <a:schemeClr val="tx2"/>
                </a:solidFill>
              </a:rPr>
              <a:t>Key Terminology</a:t>
            </a:r>
            <a:endParaRPr lang="en-US" b="1" dirty="0">
              <a:solidFill>
                <a:schemeClr val="tx2"/>
              </a:solidFill>
              <a:cs typeface="Calibri"/>
            </a:endParaRPr>
          </a:p>
        </p:txBody>
      </p:sp>
    </p:spTree>
    <p:extLst>
      <p:ext uri="{BB962C8B-B14F-4D97-AF65-F5344CB8AC3E}">
        <p14:creationId xmlns:p14="http://schemas.microsoft.com/office/powerpoint/2010/main" val="35303787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1237</TotalTime>
  <Words>3541</Words>
  <Application>Microsoft Office PowerPoint</Application>
  <PresentationFormat>Widescreen</PresentationFormat>
  <Paragraphs>172</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Home</dc:creator>
  <cp:lastModifiedBy>Nic Patel (Staff - The Queen Elizabeth Academy)</cp:lastModifiedBy>
  <cp:revision>1133</cp:revision>
  <dcterms:created xsi:type="dcterms:W3CDTF">2020-11-22T20:23:43Z</dcterms:created>
  <dcterms:modified xsi:type="dcterms:W3CDTF">2024-07-01T12:09:40Z</dcterms:modified>
</cp:coreProperties>
</file>