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68721-2E4F-B6C4-E1AD-BBA8D3BC06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1C4832-0D18-B09B-D816-D92BD4533F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4182A99-E93E-E60F-8A97-8AFB0C0B6CEA}"/>
              </a:ext>
            </a:extLst>
          </p:cNvPr>
          <p:cNvSpPr>
            <a:spLocks noGrp="1"/>
          </p:cNvSpPr>
          <p:nvPr>
            <p:ph type="dt" sz="half" idx="10"/>
          </p:nvPr>
        </p:nvSpPr>
        <p:spPr/>
        <p:txBody>
          <a:bodyPr/>
          <a:lstStyle/>
          <a:p>
            <a:fld id="{46BB0B1E-228F-4FB3-B784-78D0900DBA7D}" type="datetimeFigureOut">
              <a:rPr lang="en-GB" smtClean="0"/>
              <a:t>08/07/2025</a:t>
            </a:fld>
            <a:endParaRPr lang="en-GB"/>
          </a:p>
        </p:txBody>
      </p:sp>
      <p:sp>
        <p:nvSpPr>
          <p:cNvPr id="5" name="Footer Placeholder 4">
            <a:extLst>
              <a:ext uri="{FF2B5EF4-FFF2-40B4-BE49-F238E27FC236}">
                <a16:creationId xmlns:a16="http://schemas.microsoft.com/office/drawing/2014/main" id="{8B81215D-9C64-A327-5248-3E28D6F189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3FF9C3-EDDC-93DC-32E4-26DCB7B4F710}"/>
              </a:ext>
            </a:extLst>
          </p:cNvPr>
          <p:cNvSpPr>
            <a:spLocks noGrp="1"/>
          </p:cNvSpPr>
          <p:nvPr>
            <p:ph type="sldNum" sz="quarter" idx="12"/>
          </p:nvPr>
        </p:nvSpPr>
        <p:spPr/>
        <p:txBody>
          <a:bodyPr/>
          <a:lstStyle/>
          <a:p>
            <a:fld id="{90B3B718-EB6D-4C18-9573-EBCBEE776846}" type="slidenum">
              <a:rPr lang="en-GB" smtClean="0"/>
              <a:t>‹#›</a:t>
            </a:fld>
            <a:endParaRPr lang="en-GB"/>
          </a:p>
        </p:txBody>
      </p:sp>
    </p:spTree>
    <p:extLst>
      <p:ext uri="{BB962C8B-B14F-4D97-AF65-F5344CB8AC3E}">
        <p14:creationId xmlns:p14="http://schemas.microsoft.com/office/powerpoint/2010/main" val="9146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3A98-9AA3-18FE-5AC4-238980B2849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07A7CD-36FF-6F32-2E87-93ECA8E02E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775EC7-1EE6-5FF8-CED0-CCB2BCDA12A5}"/>
              </a:ext>
            </a:extLst>
          </p:cNvPr>
          <p:cNvSpPr>
            <a:spLocks noGrp="1"/>
          </p:cNvSpPr>
          <p:nvPr>
            <p:ph type="dt" sz="half" idx="10"/>
          </p:nvPr>
        </p:nvSpPr>
        <p:spPr/>
        <p:txBody>
          <a:bodyPr/>
          <a:lstStyle/>
          <a:p>
            <a:fld id="{46BB0B1E-228F-4FB3-B784-78D0900DBA7D}" type="datetimeFigureOut">
              <a:rPr lang="en-GB" smtClean="0"/>
              <a:t>08/07/2025</a:t>
            </a:fld>
            <a:endParaRPr lang="en-GB"/>
          </a:p>
        </p:txBody>
      </p:sp>
      <p:sp>
        <p:nvSpPr>
          <p:cNvPr id="5" name="Footer Placeholder 4">
            <a:extLst>
              <a:ext uri="{FF2B5EF4-FFF2-40B4-BE49-F238E27FC236}">
                <a16:creationId xmlns:a16="http://schemas.microsoft.com/office/drawing/2014/main" id="{1EBF2868-737C-15CB-1731-F118DFEFD9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713493-CA07-295C-CF25-83BFC848757D}"/>
              </a:ext>
            </a:extLst>
          </p:cNvPr>
          <p:cNvSpPr>
            <a:spLocks noGrp="1"/>
          </p:cNvSpPr>
          <p:nvPr>
            <p:ph type="sldNum" sz="quarter" idx="12"/>
          </p:nvPr>
        </p:nvSpPr>
        <p:spPr/>
        <p:txBody>
          <a:bodyPr/>
          <a:lstStyle/>
          <a:p>
            <a:fld id="{90B3B718-EB6D-4C18-9573-EBCBEE776846}" type="slidenum">
              <a:rPr lang="en-GB" smtClean="0"/>
              <a:t>‹#›</a:t>
            </a:fld>
            <a:endParaRPr lang="en-GB"/>
          </a:p>
        </p:txBody>
      </p:sp>
    </p:spTree>
    <p:extLst>
      <p:ext uri="{BB962C8B-B14F-4D97-AF65-F5344CB8AC3E}">
        <p14:creationId xmlns:p14="http://schemas.microsoft.com/office/powerpoint/2010/main" val="3299706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B3428C-3AF6-F795-044A-E78336CDDC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63EF37-37AD-0990-FCE4-7D2A147588B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334712-FD3E-1DEE-CA2E-1B4B306FDD71}"/>
              </a:ext>
            </a:extLst>
          </p:cNvPr>
          <p:cNvSpPr>
            <a:spLocks noGrp="1"/>
          </p:cNvSpPr>
          <p:nvPr>
            <p:ph type="dt" sz="half" idx="10"/>
          </p:nvPr>
        </p:nvSpPr>
        <p:spPr/>
        <p:txBody>
          <a:bodyPr/>
          <a:lstStyle/>
          <a:p>
            <a:fld id="{46BB0B1E-228F-4FB3-B784-78D0900DBA7D}" type="datetimeFigureOut">
              <a:rPr lang="en-GB" smtClean="0"/>
              <a:t>08/07/2025</a:t>
            </a:fld>
            <a:endParaRPr lang="en-GB"/>
          </a:p>
        </p:txBody>
      </p:sp>
      <p:sp>
        <p:nvSpPr>
          <p:cNvPr id="5" name="Footer Placeholder 4">
            <a:extLst>
              <a:ext uri="{FF2B5EF4-FFF2-40B4-BE49-F238E27FC236}">
                <a16:creationId xmlns:a16="http://schemas.microsoft.com/office/drawing/2014/main" id="{9075356D-5248-A94C-FE9C-2F7A57C8A0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5B7213-6783-5701-DE24-7EDDFE81446A}"/>
              </a:ext>
            </a:extLst>
          </p:cNvPr>
          <p:cNvSpPr>
            <a:spLocks noGrp="1"/>
          </p:cNvSpPr>
          <p:nvPr>
            <p:ph type="sldNum" sz="quarter" idx="12"/>
          </p:nvPr>
        </p:nvSpPr>
        <p:spPr/>
        <p:txBody>
          <a:bodyPr/>
          <a:lstStyle/>
          <a:p>
            <a:fld id="{90B3B718-EB6D-4C18-9573-EBCBEE776846}" type="slidenum">
              <a:rPr lang="en-GB" smtClean="0"/>
              <a:t>‹#›</a:t>
            </a:fld>
            <a:endParaRPr lang="en-GB"/>
          </a:p>
        </p:txBody>
      </p:sp>
    </p:spTree>
    <p:extLst>
      <p:ext uri="{BB962C8B-B14F-4D97-AF65-F5344CB8AC3E}">
        <p14:creationId xmlns:p14="http://schemas.microsoft.com/office/powerpoint/2010/main" val="30924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C32BD-8E7A-0CC9-5185-6BAA02537F2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B8662A-E3A4-7046-6E7C-3BB17DD4F8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5D0F14-16FF-27BB-5457-8F74B6255A0F}"/>
              </a:ext>
            </a:extLst>
          </p:cNvPr>
          <p:cNvSpPr>
            <a:spLocks noGrp="1"/>
          </p:cNvSpPr>
          <p:nvPr>
            <p:ph type="dt" sz="half" idx="10"/>
          </p:nvPr>
        </p:nvSpPr>
        <p:spPr/>
        <p:txBody>
          <a:bodyPr/>
          <a:lstStyle/>
          <a:p>
            <a:fld id="{46BB0B1E-228F-4FB3-B784-78D0900DBA7D}" type="datetimeFigureOut">
              <a:rPr lang="en-GB" smtClean="0"/>
              <a:t>08/07/2025</a:t>
            </a:fld>
            <a:endParaRPr lang="en-GB"/>
          </a:p>
        </p:txBody>
      </p:sp>
      <p:sp>
        <p:nvSpPr>
          <p:cNvPr id="5" name="Footer Placeholder 4">
            <a:extLst>
              <a:ext uri="{FF2B5EF4-FFF2-40B4-BE49-F238E27FC236}">
                <a16:creationId xmlns:a16="http://schemas.microsoft.com/office/drawing/2014/main" id="{3D8991B8-4E8B-9173-6350-1026D71630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39582F-A5C2-AB86-7A66-CDA778268A50}"/>
              </a:ext>
            </a:extLst>
          </p:cNvPr>
          <p:cNvSpPr>
            <a:spLocks noGrp="1"/>
          </p:cNvSpPr>
          <p:nvPr>
            <p:ph type="sldNum" sz="quarter" idx="12"/>
          </p:nvPr>
        </p:nvSpPr>
        <p:spPr/>
        <p:txBody>
          <a:bodyPr/>
          <a:lstStyle/>
          <a:p>
            <a:fld id="{90B3B718-EB6D-4C18-9573-EBCBEE776846}" type="slidenum">
              <a:rPr lang="en-GB" smtClean="0"/>
              <a:t>‹#›</a:t>
            </a:fld>
            <a:endParaRPr lang="en-GB"/>
          </a:p>
        </p:txBody>
      </p:sp>
    </p:spTree>
    <p:extLst>
      <p:ext uri="{BB962C8B-B14F-4D97-AF65-F5344CB8AC3E}">
        <p14:creationId xmlns:p14="http://schemas.microsoft.com/office/powerpoint/2010/main" val="589859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5A0A4-3D8B-F557-3DFA-5012940FAA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91080AB-BBE6-05A4-6E54-F01AEECAE98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239554-DF3D-86E9-C9F5-CBA24CC5A72E}"/>
              </a:ext>
            </a:extLst>
          </p:cNvPr>
          <p:cNvSpPr>
            <a:spLocks noGrp="1"/>
          </p:cNvSpPr>
          <p:nvPr>
            <p:ph type="dt" sz="half" idx="10"/>
          </p:nvPr>
        </p:nvSpPr>
        <p:spPr/>
        <p:txBody>
          <a:bodyPr/>
          <a:lstStyle/>
          <a:p>
            <a:fld id="{46BB0B1E-228F-4FB3-B784-78D0900DBA7D}" type="datetimeFigureOut">
              <a:rPr lang="en-GB" smtClean="0"/>
              <a:t>08/07/2025</a:t>
            </a:fld>
            <a:endParaRPr lang="en-GB"/>
          </a:p>
        </p:txBody>
      </p:sp>
      <p:sp>
        <p:nvSpPr>
          <p:cNvPr id="5" name="Footer Placeholder 4">
            <a:extLst>
              <a:ext uri="{FF2B5EF4-FFF2-40B4-BE49-F238E27FC236}">
                <a16:creationId xmlns:a16="http://schemas.microsoft.com/office/drawing/2014/main" id="{0F5A6B9D-7AC9-4F12-2EF6-E915E7890D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DCC3E8-A79B-7EE2-4A8A-5FA030747797}"/>
              </a:ext>
            </a:extLst>
          </p:cNvPr>
          <p:cNvSpPr>
            <a:spLocks noGrp="1"/>
          </p:cNvSpPr>
          <p:nvPr>
            <p:ph type="sldNum" sz="quarter" idx="12"/>
          </p:nvPr>
        </p:nvSpPr>
        <p:spPr/>
        <p:txBody>
          <a:bodyPr/>
          <a:lstStyle/>
          <a:p>
            <a:fld id="{90B3B718-EB6D-4C18-9573-EBCBEE776846}" type="slidenum">
              <a:rPr lang="en-GB" smtClean="0"/>
              <a:t>‹#›</a:t>
            </a:fld>
            <a:endParaRPr lang="en-GB"/>
          </a:p>
        </p:txBody>
      </p:sp>
    </p:spTree>
    <p:extLst>
      <p:ext uri="{BB962C8B-B14F-4D97-AF65-F5344CB8AC3E}">
        <p14:creationId xmlns:p14="http://schemas.microsoft.com/office/powerpoint/2010/main" val="142439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3BEF3-7540-5C16-D8D3-6E25E3A6BD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794805-25A0-8201-9C0B-29EFC24EA2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DC56F0A-0A21-2161-9086-A2596392F9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000956D-9DFC-8DBD-B7C5-0C4A2E03CC91}"/>
              </a:ext>
            </a:extLst>
          </p:cNvPr>
          <p:cNvSpPr>
            <a:spLocks noGrp="1"/>
          </p:cNvSpPr>
          <p:nvPr>
            <p:ph type="dt" sz="half" idx="10"/>
          </p:nvPr>
        </p:nvSpPr>
        <p:spPr/>
        <p:txBody>
          <a:bodyPr/>
          <a:lstStyle/>
          <a:p>
            <a:fld id="{46BB0B1E-228F-4FB3-B784-78D0900DBA7D}" type="datetimeFigureOut">
              <a:rPr lang="en-GB" smtClean="0"/>
              <a:t>08/07/2025</a:t>
            </a:fld>
            <a:endParaRPr lang="en-GB"/>
          </a:p>
        </p:txBody>
      </p:sp>
      <p:sp>
        <p:nvSpPr>
          <p:cNvPr id="6" name="Footer Placeholder 5">
            <a:extLst>
              <a:ext uri="{FF2B5EF4-FFF2-40B4-BE49-F238E27FC236}">
                <a16:creationId xmlns:a16="http://schemas.microsoft.com/office/drawing/2014/main" id="{067B99E7-8414-86B6-0CEB-31021AC417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045969-7D48-2100-6C2E-DBD20555BFF1}"/>
              </a:ext>
            </a:extLst>
          </p:cNvPr>
          <p:cNvSpPr>
            <a:spLocks noGrp="1"/>
          </p:cNvSpPr>
          <p:nvPr>
            <p:ph type="sldNum" sz="quarter" idx="12"/>
          </p:nvPr>
        </p:nvSpPr>
        <p:spPr/>
        <p:txBody>
          <a:bodyPr/>
          <a:lstStyle/>
          <a:p>
            <a:fld id="{90B3B718-EB6D-4C18-9573-EBCBEE776846}" type="slidenum">
              <a:rPr lang="en-GB" smtClean="0"/>
              <a:t>‹#›</a:t>
            </a:fld>
            <a:endParaRPr lang="en-GB"/>
          </a:p>
        </p:txBody>
      </p:sp>
    </p:spTree>
    <p:extLst>
      <p:ext uri="{BB962C8B-B14F-4D97-AF65-F5344CB8AC3E}">
        <p14:creationId xmlns:p14="http://schemas.microsoft.com/office/powerpoint/2010/main" val="53403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37C26-6097-9407-958E-C2372FE3F8D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D29642-8E65-83C3-4B16-9BA69F823C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9B7EF7-5098-319B-633A-9771B02AD1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9066B5-290F-D5F9-D7CB-738A6EBBB1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78BC6E-02A8-3BA0-ACD8-35CBD10715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7FE75BB-EFA5-F90E-74CE-0124E7E3D9BD}"/>
              </a:ext>
            </a:extLst>
          </p:cNvPr>
          <p:cNvSpPr>
            <a:spLocks noGrp="1"/>
          </p:cNvSpPr>
          <p:nvPr>
            <p:ph type="dt" sz="half" idx="10"/>
          </p:nvPr>
        </p:nvSpPr>
        <p:spPr/>
        <p:txBody>
          <a:bodyPr/>
          <a:lstStyle/>
          <a:p>
            <a:fld id="{46BB0B1E-228F-4FB3-B784-78D0900DBA7D}" type="datetimeFigureOut">
              <a:rPr lang="en-GB" smtClean="0"/>
              <a:t>08/07/2025</a:t>
            </a:fld>
            <a:endParaRPr lang="en-GB"/>
          </a:p>
        </p:txBody>
      </p:sp>
      <p:sp>
        <p:nvSpPr>
          <p:cNvPr id="8" name="Footer Placeholder 7">
            <a:extLst>
              <a:ext uri="{FF2B5EF4-FFF2-40B4-BE49-F238E27FC236}">
                <a16:creationId xmlns:a16="http://schemas.microsoft.com/office/drawing/2014/main" id="{8472FF01-D12C-867C-9CFB-8AD2E6FC40D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3CA6860-697E-B844-3BD0-60006DA4B8FE}"/>
              </a:ext>
            </a:extLst>
          </p:cNvPr>
          <p:cNvSpPr>
            <a:spLocks noGrp="1"/>
          </p:cNvSpPr>
          <p:nvPr>
            <p:ph type="sldNum" sz="quarter" idx="12"/>
          </p:nvPr>
        </p:nvSpPr>
        <p:spPr/>
        <p:txBody>
          <a:bodyPr/>
          <a:lstStyle/>
          <a:p>
            <a:fld id="{90B3B718-EB6D-4C18-9573-EBCBEE776846}" type="slidenum">
              <a:rPr lang="en-GB" smtClean="0"/>
              <a:t>‹#›</a:t>
            </a:fld>
            <a:endParaRPr lang="en-GB"/>
          </a:p>
        </p:txBody>
      </p:sp>
    </p:spTree>
    <p:extLst>
      <p:ext uri="{BB962C8B-B14F-4D97-AF65-F5344CB8AC3E}">
        <p14:creationId xmlns:p14="http://schemas.microsoft.com/office/powerpoint/2010/main" val="3370966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1945A-F71E-CCD6-62B1-CCE21D74A9E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FADCFD9-57B2-EF5C-A862-FF52B3E96E45}"/>
              </a:ext>
            </a:extLst>
          </p:cNvPr>
          <p:cNvSpPr>
            <a:spLocks noGrp="1"/>
          </p:cNvSpPr>
          <p:nvPr>
            <p:ph type="dt" sz="half" idx="10"/>
          </p:nvPr>
        </p:nvSpPr>
        <p:spPr/>
        <p:txBody>
          <a:bodyPr/>
          <a:lstStyle/>
          <a:p>
            <a:fld id="{46BB0B1E-228F-4FB3-B784-78D0900DBA7D}" type="datetimeFigureOut">
              <a:rPr lang="en-GB" smtClean="0"/>
              <a:t>08/07/2025</a:t>
            </a:fld>
            <a:endParaRPr lang="en-GB"/>
          </a:p>
        </p:txBody>
      </p:sp>
      <p:sp>
        <p:nvSpPr>
          <p:cNvPr id="4" name="Footer Placeholder 3">
            <a:extLst>
              <a:ext uri="{FF2B5EF4-FFF2-40B4-BE49-F238E27FC236}">
                <a16:creationId xmlns:a16="http://schemas.microsoft.com/office/drawing/2014/main" id="{C1BEEE7D-CF7A-AD42-429B-97A98C86055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4EA8A56-6D13-396C-A55A-44A39BF5591C}"/>
              </a:ext>
            </a:extLst>
          </p:cNvPr>
          <p:cNvSpPr>
            <a:spLocks noGrp="1"/>
          </p:cNvSpPr>
          <p:nvPr>
            <p:ph type="sldNum" sz="quarter" idx="12"/>
          </p:nvPr>
        </p:nvSpPr>
        <p:spPr/>
        <p:txBody>
          <a:bodyPr/>
          <a:lstStyle/>
          <a:p>
            <a:fld id="{90B3B718-EB6D-4C18-9573-EBCBEE776846}" type="slidenum">
              <a:rPr lang="en-GB" smtClean="0"/>
              <a:t>‹#›</a:t>
            </a:fld>
            <a:endParaRPr lang="en-GB"/>
          </a:p>
        </p:txBody>
      </p:sp>
    </p:spTree>
    <p:extLst>
      <p:ext uri="{BB962C8B-B14F-4D97-AF65-F5344CB8AC3E}">
        <p14:creationId xmlns:p14="http://schemas.microsoft.com/office/powerpoint/2010/main" val="3581764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DD83CA-F0EF-2CA8-9FC4-E03B2554B8E1}"/>
              </a:ext>
            </a:extLst>
          </p:cNvPr>
          <p:cNvSpPr>
            <a:spLocks noGrp="1"/>
          </p:cNvSpPr>
          <p:nvPr>
            <p:ph type="dt" sz="half" idx="10"/>
          </p:nvPr>
        </p:nvSpPr>
        <p:spPr/>
        <p:txBody>
          <a:bodyPr/>
          <a:lstStyle/>
          <a:p>
            <a:fld id="{46BB0B1E-228F-4FB3-B784-78D0900DBA7D}" type="datetimeFigureOut">
              <a:rPr lang="en-GB" smtClean="0"/>
              <a:t>08/07/2025</a:t>
            </a:fld>
            <a:endParaRPr lang="en-GB"/>
          </a:p>
        </p:txBody>
      </p:sp>
      <p:sp>
        <p:nvSpPr>
          <p:cNvPr id="3" name="Footer Placeholder 2">
            <a:extLst>
              <a:ext uri="{FF2B5EF4-FFF2-40B4-BE49-F238E27FC236}">
                <a16:creationId xmlns:a16="http://schemas.microsoft.com/office/drawing/2014/main" id="{43D4DD9B-028D-2D63-1DB2-2AFBA8060A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ACE213D-6C47-DCB6-C933-F774B163C3C8}"/>
              </a:ext>
            </a:extLst>
          </p:cNvPr>
          <p:cNvSpPr>
            <a:spLocks noGrp="1"/>
          </p:cNvSpPr>
          <p:nvPr>
            <p:ph type="sldNum" sz="quarter" idx="12"/>
          </p:nvPr>
        </p:nvSpPr>
        <p:spPr/>
        <p:txBody>
          <a:bodyPr/>
          <a:lstStyle/>
          <a:p>
            <a:fld id="{90B3B718-EB6D-4C18-9573-EBCBEE776846}" type="slidenum">
              <a:rPr lang="en-GB" smtClean="0"/>
              <a:t>‹#›</a:t>
            </a:fld>
            <a:endParaRPr lang="en-GB"/>
          </a:p>
        </p:txBody>
      </p:sp>
    </p:spTree>
    <p:extLst>
      <p:ext uri="{BB962C8B-B14F-4D97-AF65-F5344CB8AC3E}">
        <p14:creationId xmlns:p14="http://schemas.microsoft.com/office/powerpoint/2010/main" val="113504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A5B59-5E63-2286-A0D6-126C8EDFB7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9856EF5-A673-BD69-2D39-C921845C80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893CB65-54D6-F1F4-F8CB-3003EA78AA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F9C04E-B060-5D6F-A9C7-CD483756D336}"/>
              </a:ext>
            </a:extLst>
          </p:cNvPr>
          <p:cNvSpPr>
            <a:spLocks noGrp="1"/>
          </p:cNvSpPr>
          <p:nvPr>
            <p:ph type="dt" sz="half" idx="10"/>
          </p:nvPr>
        </p:nvSpPr>
        <p:spPr/>
        <p:txBody>
          <a:bodyPr/>
          <a:lstStyle/>
          <a:p>
            <a:fld id="{46BB0B1E-228F-4FB3-B784-78D0900DBA7D}" type="datetimeFigureOut">
              <a:rPr lang="en-GB" smtClean="0"/>
              <a:t>08/07/2025</a:t>
            </a:fld>
            <a:endParaRPr lang="en-GB"/>
          </a:p>
        </p:txBody>
      </p:sp>
      <p:sp>
        <p:nvSpPr>
          <p:cNvPr id="6" name="Footer Placeholder 5">
            <a:extLst>
              <a:ext uri="{FF2B5EF4-FFF2-40B4-BE49-F238E27FC236}">
                <a16:creationId xmlns:a16="http://schemas.microsoft.com/office/drawing/2014/main" id="{FC7459A2-DA81-756D-B404-4C682C6110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025575-A298-D078-FE18-DF190094B9D4}"/>
              </a:ext>
            </a:extLst>
          </p:cNvPr>
          <p:cNvSpPr>
            <a:spLocks noGrp="1"/>
          </p:cNvSpPr>
          <p:nvPr>
            <p:ph type="sldNum" sz="quarter" idx="12"/>
          </p:nvPr>
        </p:nvSpPr>
        <p:spPr/>
        <p:txBody>
          <a:bodyPr/>
          <a:lstStyle/>
          <a:p>
            <a:fld id="{90B3B718-EB6D-4C18-9573-EBCBEE776846}" type="slidenum">
              <a:rPr lang="en-GB" smtClean="0"/>
              <a:t>‹#›</a:t>
            </a:fld>
            <a:endParaRPr lang="en-GB"/>
          </a:p>
        </p:txBody>
      </p:sp>
    </p:spTree>
    <p:extLst>
      <p:ext uri="{BB962C8B-B14F-4D97-AF65-F5344CB8AC3E}">
        <p14:creationId xmlns:p14="http://schemas.microsoft.com/office/powerpoint/2010/main" val="840777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EBF37-1061-9A0B-632B-DAC8DFF6A3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35B73FB-3F4E-C39C-918D-CEB27CD5BE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662687-478B-86CA-F391-C4CF134E47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FF91AB-C8E2-40BC-535D-EB35F513F3A3}"/>
              </a:ext>
            </a:extLst>
          </p:cNvPr>
          <p:cNvSpPr>
            <a:spLocks noGrp="1"/>
          </p:cNvSpPr>
          <p:nvPr>
            <p:ph type="dt" sz="half" idx="10"/>
          </p:nvPr>
        </p:nvSpPr>
        <p:spPr/>
        <p:txBody>
          <a:bodyPr/>
          <a:lstStyle/>
          <a:p>
            <a:fld id="{46BB0B1E-228F-4FB3-B784-78D0900DBA7D}" type="datetimeFigureOut">
              <a:rPr lang="en-GB" smtClean="0"/>
              <a:t>08/07/2025</a:t>
            </a:fld>
            <a:endParaRPr lang="en-GB"/>
          </a:p>
        </p:txBody>
      </p:sp>
      <p:sp>
        <p:nvSpPr>
          <p:cNvPr id="6" name="Footer Placeholder 5">
            <a:extLst>
              <a:ext uri="{FF2B5EF4-FFF2-40B4-BE49-F238E27FC236}">
                <a16:creationId xmlns:a16="http://schemas.microsoft.com/office/drawing/2014/main" id="{E5678640-B988-4D8B-D112-CEF1082E4D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2ADD4E-0876-E9F3-263D-81E8CBB4C214}"/>
              </a:ext>
            </a:extLst>
          </p:cNvPr>
          <p:cNvSpPr>
            <a:spLocks noGrp="1"/>
          </p:cNvSpPr>
          <p:nvPr>
            <p:ph type="sldNum" sz="quarter" idx="12"/>
          </p:nvPr>
        </p:nvSpPr>
        <p:spPr/>
        <p:txBody>
          <a:bodyPr/>
          <a:lstStyle/>
          <a:p>
            <a:fld id="{90B3B718-EB6D-4C18-9573-EBCBEE776846}" type="slidenum">
              <a:rPr lang="en-GB" smtClean="0"/>
              <a:t>‹#›</a:t>
            </a:fld>
            <a:endParaRPr lang="en-GB"/>
          </a:p>
        </p:txBody>
      </p:sp>
    </p:spTree>
    <p:extLst>
      <p:ext uri="{BB962C8B-B14F-4D97-AF65-F5344CB8AC3E}">
        <p14:creationId xmlns:p14="http://schemas.microsoft.com/office/powerpoint/2010/main" val="1047311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3D14F2-9167-835B-C892-52EDB17536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90DD589-13A9-60C9-FCAE-F56179A775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05A868-9EED-FE58-3E50-1EBC22C8F7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BB0B1E-228F-4FB3-B784-78D0900DBA7D}" type="datetimeFigureOut">
              <a:rPr lang="en-GB" smtClean="0"/>
              <a:t>08/07/2025</a:t>
            </a:fld>
            <a:endParaRPr lang="en-GB"/>
          </a:p>
        </p:txBody>
      </p:sp>
      <p:sp>
        <p:nvSpPr>
          <p:cNvPr id="5" name="Footer Placeholder 4">
            <a:extLst>
              <a:ext uri="{FF2B5EF4-FFF2-40B4-BE49-F238E27FC236}">
                <a16:creationId xmlns:a16="http://schemas.microsoft.com/office/drawing/2014/main" id="{F3857285-D74E-C8C7-FA5F-EE174CF92C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3E5D436-1F42-9B0C-2B50-09C031EE14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B3B718-EB6D-4C18-9573-EBCBEE776846}" type="slidenum">
              <a:rPr lang="en-GB" smtClean="0"/>
              <a:t>‹#›</a:t>
            </a:fld>
            <a:endParaRPr lang="en-GB"/>
          </a:p>
        </p:txBody>
      </p:sp>
    </p:spTree>
    <p:extLst>
      <p:ext uri="{BB962C8B-B14F-4D97-AF65-F5344CB8AC3E}">
        <p14:creationId xmlns:p14="http://schemas.microsoft.com/office/powerpoint/2010/main" val="1575054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4156C1-9C8D-4C0C-B472-1335ABDA7C54}"/>
              </a:ext>
            </a:extLst>
          </p:cNvPr>
          <p:cNvSpPr txBox="1"/>
          <p:nvPr/>
        </p:nvSpPr>
        <p:spPr>
          <a:xfrm>
            <a:off x="396240" y="-66953"/>
            <a:ext cx="1129778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dirty="0">
                <a:solidFill>
                  <a:schemeClr val="tx2"/>
                </a:solidFill>
              </a:rPr>
              <a:t>Religious Education          Year 10              Good and Evil   </a:t>
            </a:r>
            <a:endParaRPr lang="en-US" sz="3600" b="1" i="1" dirty="0">
              <a:solidFill>
                <a:schemeClr val="tx2"/>
              </a:solidFill>
              <a:cs typeface="Calibri"/>
            </a:endParaRPr>
          </a:p>
        </p:txBody>
      </p:sp>
      <p:sp>
        <p:nvSpPr>
          <p:cNvPr id="7" name="TextBox 6">
            <a:extLst>
              <a:ext uri="{FF2B5EF4-FFF2-40B4-BE49-F238E27FC236}">
                <a16:creationId xmlns:a16="http://schemas.microsoft.com/office/drawing/2014/main" id="{29BAB5F7-AE30-440C-A209-600CC56EBEAE}"/>
              </a:ext>
            </a:extLst>
          </p:cNvPr>
          <p:cNvSpPr txBox="1"/>
          <p:nvPr/>
        </p:nvSpPr>
        <p:spPr>
          <a:xfrm>
            <a:off x="1072058" y="375051"/>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Knowledge</a:t>
            </a:r>
            <a:endParaRPr lang="en-US" sz="2800" b="1" dirty="0">
              <a:solidFill>
                <a:schemeClr val="tx2"/>
              </a:solidFill>
              <a:cs typeface="Calibri"/>
            </a:endParaRPr>
          </a:p>
        </p:txBody>
      </p:sp>
      <p:sp>
        <p:nvSpPr>
          <p:cNvPr id="8" name="TextBox 7">
            <a:extLst>
              <a:ext uri="{FF2B5EF4-FFF2-40B4-BE49-F238E27FC236}">
                <a16:creationId xmlns:a16="http://schemas.microsoft.com/office/drawing/2014/main" id="{01B08B57-F86A-4220-B899-011B7DC6955D}"/>
              </a:ext>
            </a:extLst>
          </p:cNvPr>
          <p:cNvSpPr txBox="1"/>
          <p:nvPr/>
        </p:nvSpPr>
        <p:spPr>
          <a:xfrm>
            <a:off x="115321" y="699762"/>
            <a:ext cx="6704120" cy="3139321"/>
          </a:xfrm>
          <a:prstGeom prst="rect">
            <a:avLst/>
          </a:prstGeom>
          <a:solidFill>
            <a:schemeClr val="accent4">
              <a:lumMod val="20000"/>
              <a:lumOff val="8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sz="1100" b="1" i="1" u="sng" dirty="0">
                <a:solidFill>
                  <a:srgbClr val="000000"/>
                </a:solidFill>
              </a:rPr>
              <a:t>Moral making decisions-</a:t>
            </a:r>
            <a:r>
              <a:rPr lang="en-GB" sz="1100" dirty="0">
                <a:solidFill>
                  <a:srgbClr val="000000"/>
                </a:solidFill>
              </a:rPr>
              <a:t>. A conscience may help us make moral decisions, it can give us a sense of guilt when we have done something wrong. It can warn us before a decision as to whether it will be right or wrong. The choice we make is enabled by our free will.  The law gives us guidance, Religious leaders give guidance through wisdom, Sacred texts like the Bible, Role models and examples of moral living; Martin Luther King, Gandhi, Jesus, Situation ethics – based on the unique circumstances and what is the most loving thing to do, Utilitarian ethics – the greater amount of happiness is considered; pleasure minus pain, Logic and reason to decide.</a:t>
            </a:r>
          </a:p>
          <a:p>
            <a:pPr algn="l"/>
            <a:r>
              <a:rPr lang="en-GB" sz="1100" b="1" i="1" u="sng" dirty="0">
                <a:solidFill>
                  <a:srgbClr val="000000"/>
                </a:solidFill>
              </a:rPr>
              <a:t>Types of Morality- </a:t>
            </a:r>
            <a:r>
              <a:rPr lang="en-GB" sz="1100" dirty="0">
                <a:solidFill>
                  <a:srgbClr val="000000"/>
                </a:solidFill>
              </a:rPr>
              <a:t>Absolute morality- A ruling principle like ‘it is wrong to kill’. No matter what the situation is, they would never kill. Therefore all killing is wrong, including in war. Catholics are usually absolutists. Relative morality- A moral principle is held but someone is prepared to bend the rules depending on the situation. If a war might bring about less suffering in the future, then they might believe killing is acceptable in just this circumstance. The Church of England is often seen to contain relativists. </a:t>
            </a:r>
          </a:p>
          <a:p>
            <a:pPr algn="l"/>
            <a:r>
              <a:rPr lang="en-GB" sz="1100" dirty="0">
                <a:solidFill>
                  <a:srgbClr val="000000"/>
                </a:solidFill>
              </a:rPr>
              <a:t>Crime is any offense punishable by law. The law determines what a crime is. Some religious sin is a crime but others are not in modern society. (Adultery in the 10 Commandments is not a crime). Christian sin leads to personal suffering and sometimes being cut off from the Church. Hindus believe that creating crime will cause bad karma.</a:t>
            </a:r>
          </a:p>
          <a:p>
            <a:pPr algn="l"/>
            <a:r>
              <a:rPr lang="en-GB" sz="1100" dirty="0">
                <a:solidFill>
                  <a:srgbClr val="000000"/>
                </a:solidFill>
              </a:rPr>
              <a:t>Causes of crime include: Poor education (exclusion), Poor parenting (abusive), Poverty (location), Mental health issues, Drug/alcohol addiction, Unemployment, Peer pressure, Media (violent TV/film/games).</a:t>
            </a:r>
          </a:p>
          <a:p>
            <a:pPr algn="l"/>
            <a:r>
              <a:rPr lang="en-GB" sz="1100" dirty="0">
                <a:solidFill>
                  <a:srgbClr val="000000"/>
                </a:solidFill>
              </a:rPr>
              <a:t>Aims of punishment- protection, Retribution, Deterrence, Reformation, Vindication, Reparation.</a:t>
            </a:r>
          </a:p>
        </p:txBody>
      </p:sp>
      <p:pic>
        <p:nvPicPr>
          <p:cNvPr id="3" name="Picture 2" descr="Logo, icon&#10;&#10;Description automatically generated">
            <a:extLst>
              <a:ext uri="{FF2B5EF4-FFF2-40B4-BE49-F238E27FC236}">
                <a16:creationId xmlns:a16="http://schemas.microsoft.com/office/drawing/2014/main" id="{5ED2B598-4FB0-407E-87CD-43C7D13D3EEA}"/>
              </a:ext>
            </a:extLst>
          </p:cNvPr>
          <p:cNvPicPr>
            <a:picLocks noChangeAspect="1"/>
          </p:cNvPicPr>
          <p:nvPr/>
        </p:nvPicPr>
        <p:blipFill>
          <a:blip r:embed="rId2"/>
          <a:stretch>
            <a:fillRect/>
          </a:stretch>
        </p:blipFill>
        <p:spPr>
          <a:xfrm>
            <a:off x="4291" y="-1073"/>
            <a:ext cx="652572" cy="652572"/>
          </a:xfrm>
          <a:prstGeom prst="rect">
            <a:avLst/>
          </a:prstGeom>
        </p:spPr>
      </p:pic>
      <p:pic>
        <p:nvPicPr>
          <p:cNvPr id="15" name="Picture 14" descr="Logo, icon&#10;&#10;Description automatically generated">
            <a:extLst>
              <a:ext uri="{FF2B5EF4-FFF2-40B4-BE49-F238E27FC236}">
                <a16:creationId xmlns:a16="http://schemas.microsoft.com/office/drawing/2014/main" id="{75C54AE2-8338-4DC1-AEBD-7721DCC1395B}"/>
              </a:ext>
            </a:extLst>
          </p:cNvPr>
          <p:cNvPicPr>
            <a:picLocks noChangeAspect="1"/>
          </p:cNvPicPr>
          <p:nvPr/>
        </p:nvPicPr>
        <p:blipFill>
          <a:blip r:embed="rId2"/>
          <a:stretch>
            <a:fillRect/>
          </a:stretch>
        </p:blipFill>
        <p:spPr>
          <a:xfrm>
            <a:off x="11534932" y="-1074"/>
            <a:ext cx="652572" cy="652572"/>
          </a:xfrm>
          <a:prstGeom prst="rect">
            <a:avLst/>
          </a:prstGeom>
        </p:spPr>
      </p:pic>
      <p:sp>
        <p:nvSpPr>
          <p:cNvPr id="18" name="TextBox 17">
            <a:extLst>
              <a:ext uri="{FF2B5EF4-FFF2-40B4-BE49-F238E27FC236}">
                <a16:creationId xmlns:a16="http://schemas.microsoft.com/office/drawing/2014/main" id="{47A8EEFA-3843-4A24-962C-2D4182B8E6E3}"/>
              </a:ext>
            </a:extLst>
          </p:cNvPr>
          <p:cNvSpPr txBox="1"/>
          <p:nvPr/>
        </p:nvSpPr>
        <p:spPr>
          <a:xfrm>
            <a:off x="7167256" y="454899"/>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Vocabulary</a:t>
            </a:r>
            <a:endParaRPr lang="en-US" b="1" dirty="0">
              <a:solidFill>
                <a:schemeClr val="tx2"/>
              </a:solidFill>
              <a:cs typeface="Calibri"/>
            </a:endParaRPr>
          </a:p>
        </p:txBody>
      </p:sp>
      <p:sp>
        <p:nvSpPr>
          <p:cNvPr id="17" name="TextBox 16">
            <a:extLst>
              <a:ext uri="{FF2B5EF4-FFF2-40B4-BE49-F238E27FC236}">
                <a16:creationId xmlns:a16="http://schemas.microsoft.com/office/drawing/2014/main" id="{716A8061-B699-46A7-B6DB-CBFAF06B8657}"/>
              </a:ext>
            </a:extLst>
          </p:cNvPr>
          <p:cNvSpPr txBox="1"/>
          <p:nvPr/>
        </p:nvSpPr>
        <p:spPr>
          <a:xfrm>
            <a:off x="115321" y="3870706"/>
            <a:ext cx="6645433" cy="2904000"/>
          </a:xfrm>
          <a:prstGeom prst="rect">
            <a:avLst/>
          </a:prstGeom>
          <a:solidFill>
            <a:schemeClr val="accent2">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07000"/>
              </a:lnSpc>
              <a:spcAft>
                <a:spcPts val="800"/>
              </a:spcAft>
            </a:pPr>
            <a:r>
              <a:rPr lang="en-GB" sz="1100" b="1" i="1" u="sng" dirty="0">
                <a:latin typeface="Calibri" panose="020F0502020204030204" pitchFamily="34" charset="0"/>
                <a:ea typeface="Calibri" panose="020F0502020204030204" pitchFamily="34" charset="0"/>
                <a:cs typeface="Times New Roman" panose="02020603050405020304" pitchFamily="18" charset="0"/>
              </a:rPr>
              <a:t>Justice</a:t>
            </a:r>
            <a:r>
              <a:rPr lang="en-GB" sz="1100" dirty="0">
                <a:latin typeface="Calibri" panose="020F0502020204030204" pitchFamily="34" charset="0"/>
                <a:ea typeface="Calibri" panose="020F0502020204030204" pitchFamily="34" charset="0"/>
                <a:cs typeface="Times New Roman" panose="02020603050405020304" pitchFamily="18" charset="0"/>
              </a:rPr>
              <a:t>- This is about fairness. Religion and governments maintain justice for a moral society. Justice cannot be achieved without punishment, but the punishment must address the cause of the crime. It has to fit the crime. A murderer should not be given community service and a petty thief should not be given a life-sentence. Christians believe in forgiveness and don’t believe in retribution. Yet, forgiveness and punishment should go together. Jesus forgave those who betrayed him like Judas. Christians usually support reparation. Jesus taught compassion, so many Christians believe in prison reform and look to understand the cause of the crime. Some Christians become prison chaplains to do this. </a:t>
            </a:r>
            <a:r>
              <a:rPr lang="en-GB" sz="1100" b="1" i="1" u="sng" dirty="0">
                <a:latin typeface="Calibri" panose="020F0502020204030204" pitchFamily="34" charset="0"/>
                <a:ea typeface="Calibri" panose="020F0502020204030204" pitchFamily="34" charset="0"/>
                <a:cs typeface="Times New Roman" panose="02020603050405020304" pitchFamily="18" charset="0"/>
              </a:rPr>
              <a:t>Prison reformers- </a:t>
            </a:r>
            <a:r>
              <a:rPr lang="en-GB" sz="1100" dirty="0">
                <a:latin typeface="Calibri" panose="020F0502020204030204" pitchFamily="34" charset="0"/>
                <a:ea typeface="Calibri" panose="020F0502020204030204" pitchFamily="34" charset="0"/>
                <a:cs typeface="Times New Roman" panose="02020603050405020304" pitchFamily="18" charset="0"/>
              </a:rPr>
              <a:t>In the 1700s British reformer John Howard (Protestant Christian) inspected prisons and went to government with recommendations for improvement over clean water, access to medicine and safety. Elizabeth Fry in the 1800s was a Quaker Christian who improved British prisons. She emphasised education to reform prisoners and help them read and write. She held Bible readings for female prisoners.</a:t>
            </a:r>
          </a:p>
          <a:p>
            <a:pPr>
              <a:lnSpc>
                <a:spcPct val="107000"/>
              </a:lnSpc>
              <a:spcAft>
                <a:spcPts val="800"/>
              </a:spcAft>
            </a:pPr>
            <a:r>
              <a:rPr lang="en-GB" sz="1100" b="1" i="1" u="sng" dirty="0">
                <a:latin typeface="Calibri" panose="020F0502020204030204" pitchFamily="34" charset="0"/>
                <a:ea typeface="Calibri" panose="020F0502020204030204" pitchFamily="34" charset="0"/>
                <a:cs typeface="Times New Roman" panose="02020603050405020304" pitchFamily="18" charset="0"/>
              </a:rPr>
              <a:t>capital punishment- </a:t>
            </a:r>
            <a:r>
              <a:rPr lang="en-GB" sz="1100" dirty="0">
                <a:latin typeface="Calibri" panose="020F0502020204030204" pitchFamily="34" charset="0"/>
                <a:ea typeface="Calibri" panose="020F0502020204030204" pitchFamily="34" charset="0"/>
                <a:cs typeface="Times New Roman" panose="02020603050405020304" pitchFamily="18" charset="0"/>
              </a:rPr>
              <a:t>traditional Christian agree with the death penalty. As within the Bible it says an ‘an eye for an eye, a tooth for a tooth.” The believe the old testament instruct those that take life should have theirs taken also. Modern Christian follow Jesus teachings of forgiveness and do not agree. Hinds believe in Ahimsa, that it is not right to harm, so capital punishment is wrong and would results in </a:t>
            </a:r>
            <a:r>
              <a:rPr lang="en-GB" sz="1100">
                <a:latin typeface="Calibri" panose="020F0502020204030204" pitchFamily="34" charset="0"/>
                <a:ea typeface="Calibri" panose="020F0502020204030204" pitchFamily="34" charset="0"/>
                <a:cs typeface="Times New Roman" panose="02020603050405020304" pitchFamily="18" charset="0"/>
              </a:rPr>
              <a:t>bad karma. </a:t>
            </a:r>
            <a:endParaRPr lang="en-GB" sz="1100" b="1" i="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24" name="TextBox 23">
            <a:extLst>
              <a:ext uri="{FF2B5EF4-FFF2-40B4-BE49-F238E27FC236}">
                <a16:creationId xmlns:a16="http://schemas.microsoft.com/office/drawing/2014/main" id="{4F9F5457-FD0E-41B4-B450-1C1A9D24836D}"/>
              </a:ext>
            </a:extLst>
          </p:cNvPr>
          <p:cNvSpPr txBox="1"/>
          <p:nvPr/>
        </p:nvSpPr>
        <p:spPr>
          <a:xfrm>
            <a:off x="7085282" y="2711276"/>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context </a:t>
            </a:r>
            <a:endParaRPr lang="en-US" b="1" dirty="0">
              <a:solidFill>
                <a:schemeClr val="tx2"/>
              </a:solidFill>
              <a:cs typeface="Calibri"/>
            </a:endParaRPr>
          </a:p>
        </p:txBody>
      </p:sp>
      <p:sp>
        <p:nvSpPr>
          <p:cNvPr id="14" name="TextBox 13">
            <a:extLst>
              <a:ext uri="{FF2B5EF4-FFF2-40B4-BE49-F238E27FC236}">
                <a16:creationId xmlns:a16="http://schemas.microsoft.com/office/drawing/2014/main" id="{2CD7183C-9891-4365-A720-D8204D0B1DDA}"/>
              </a:ext>
            </a:extLst>
          </p:cNvPr>
          <p:cNvSpPr txBox="1"/>
          <p:nvPr/>
        </p:nvSpPr>
        <p:spPr>
          <a:xfrm>
            <a:off x="6819441" y="723700"/>
            <a:ext cx="5180120" cy="4098558"/>
          </a:xfrm>
          <a:prstGeom prst="rect">
            <a:avLst/>
          </a:prstGeom>
          <a:solidFill>
            <a:srgbClr val="EDC2F2"/>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Good – That which is morally right, beneficial and to our advantage.</a:t>
            </a:r>
          </a:p>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Evil – That which is extremely immoral, wicked and wrong.</a:t>
            </a:r>
          </a:p>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Forgiveness – To grant pardon for a wrongdoing; to give up resentment and the desire to seek revenge against a wrongdoer.  </a:t>
            </a:r>
          </a:p>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Free will – The ability to make choices voluntarily and independently. The belief that nothing is pre-determined.</a:t>
            </a:r>
          </a:p>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Justice – Fairness; where everyone has equal provisions and opportunity.</a:t>
            </a:r>
          </a:p>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Morality – Principles and standards determining which actions are right or wrong.</a:t>
            </a:r>
          </a:p>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Punishment – A penalty given to someone for a crime or wrong they have done. </a:t>
            </a:r>
          </a:p>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Sin – Deliberate immoral action, breaking a religious or moral law.</a:t>
            </a:r>
          </a:p>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Suffering – Pain caused by injury, illness or loss. Can be physical, emotional/psychological or spiritual. </a:t>
            </a:r>
          </a:p>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Morality – Principles and standards determining which actions are right or wrong.</a:t>
            </a:r>
          </a:p>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Conscience – An inner voice which keeps a person on the right track; a sense of right and wrong; an instinct (maybe from G-d).</a:t>
            </a:r>
          </a:p>
          <a:p>
            <a:pPr>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Utilitarianism – The belief that a good act is one that brings the greatest good for the greatest number. The principle of the greatest happiness.</a:t>
            </a:r>
          </a:p>
        </p:txBody>
      </p:sp>
      <p:sp>
        <p:nvSpPr>
          <p:cNvPr id="27" name="TextBox 26">
            <a:extLst>
              <a:ext uri="{FF2B5EF4-FFF2-40B4-BE49-F238E27FC236}">
                <a16:creationId xmlns:a16="http://schemas.microsoft.com/office/drawing/2014/main" id="{EB2C2216-BD11-4926-B410-79D1E23A0B33}"/>
              </a:ext>
            </a:extLst>
          </p:cNvPr>
          <p:cNvSpPr txBox="1"/>
          <p:nvPr/>
        </p:nvSpPr>
        <p:spPr>
          <a:xfrm>
            <a:off x="6760754" y="4899367"/>
            <a:ext cx="5372559" cy="1954381"/>
          </a:xfrm>
          <a:prstGeom prst="rect">
            <a:avLst/>
          </a:prstGeom>
          <a:solidFill>
            <a:schemeClr val="accent6">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sz="1100" b="1" i="1" u="sng" dirty="0">
                <a:latin typeface="+mj-lt"/>
              </a:rPr>
              <a:t>Forgiveness-</a:t>
            </a:r>
            <a:r>
              <a:rPr lang="en-GB" sz="1100" dirty="0">
                <a:latin typeface="+mj-lt"/>
              </a:rPr>
              <a:t> Forgiveness is not about forgetting but about reconciliation. Gee Walker forgave her son Anthony Walker’s racist killers and chooses not to be bitter. Christians believe that because G-d forgave them, they must forgive others. The Lord’s Prayer emphasises forgiveness. In the Beatitudes, Jesus taught to show mercy to receive mercy. Jesus forgave the adulterous woman and taught forgiveness in the Parable of the Prodigal Son highlighting the father who forgave his son for sinning. Catholics seek forgiveness at confession praying with a priest. Gandhi also taught the importance of forgiveness and non violence. </a:t>
            </a:r>
            <a:r>
              <a:rPr lang="en-GB" sz="1100" b="1" i="1" u="sng" dirty="0">
                <a:latin typeface="+mj-lt"/>
              </a:rPr>
              <a:t>Suffering</a:t>
            </a:r>
            <a:r>
              <a:rPr lang="en-GB" sz="1100" dirty="0">
                <a:latin typeface="+mj-lt"/>
              </a:rPr>
              <a:t> is a part of life. Causes of suffering are: War, Human greed, Natural disasters, Terrorism, Christians argue the purpose of suffering is: A test, As punishment or due to bad karma , G-d’s plan that we cannot understand (mystery), To appreciate what is good and get closer to Jesus. To strengthen faith in G-d like in the story of Job.</a:t>
            </a:r>
          </a:p>
        </p:txBody>
      </p:sp>
      <p:sp>
        <p:nvSpPr>
          <p:cNvPr id="12" name="TextBox 11">
            <a:extLst>
              <a:ext uri="{FF2B5EF4-FFF2-40B4-BE49-F238E27FC236}">
                <a16:creationId xmlns:a16="http://schemas.microsoft.com/office/drawing/2014/main" id="{FFB6EF13-C05A-4C8F-A0AA-956CD8863E1A}"/>
              </a:ext>
            </a:extLst>
          </p:cNvPr>
          <p:cNvSpPr txBox="1"/>
          <p:nvPr/>
        </p:nvSpPr>
        <p:spPr>
          <a:xfrm>
            <a:off x="7085282" y="4598321"/>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context </a:t>
            </a:r>
            <a:endParaRPr lang="en-US" b="1" dirty="0">
              <a:solidFill>
                <a:schemeClr val="tx2"/>
              </a:solidFill>
              <a:cs typeface="Calibri"/>
            </a:endParaRPr>
          </a:p>
        </p:txBody>
      </p:sp>
    </p:spTree>
    <p:extLst>
      <p:ext uri="{BB962C8B-B14F-4D97-AF65-F5344CB8AC3E}">
        <p14:creationId xmlns:p14="http://schemas.microsoft.com/office/powerpoint/2010/main" val="3408785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1028</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Nic Patel (Staff - The Queen Elizabeth Academy)</dc:creator>
  <cp:lastModifiedBy>Nic Patel (Staff - The Queen Elizabeth Academy)</cp:lastModifiedBy>
  <cp:revision>1</cp:revision>
  <dcterms:created xsi:type="dcterms:W3CDTF">2025-07-08T10:42:08Z</dcterms:created>
  <dcterms:modified xsi:type="dcterms:W3CDTF">2025-07-08T10:43:02Z</dcterms:modified>
</cp:coreProperties>
</file>