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3" r:id="rId2"/>
    <p:sldId id="257" r:id="rId3"/>
    <p:sldId id="437" r:id="rId4"/>
    <p:sldId id="439" r:id="rId5"/>
    <p:sldId id="440" r:id="rId6"/>
    <p:sldId id="443" r:id="rId7"/>
    <p:sldId id="278" r:id="rId8"/>
    <p:sldId id="266" r:id="rId9"/>
    <p:sldId id="265" r:id="rId10"/>
    <p:sldId id="432" r:id="rId11"/>
    <p:sldId id="434" r:id="rId12"/>
    <p:sldId id="435" r:id="rId13"/>
    <p:sldId id="441" r:id="rId14"/>
    <p:sldId id="268" r:id="rId15"/>
    <p:sldId id="438" r:id="rId16"/>
    <p:sldId id="442" r:id="rId17"/>
    <p:sldId id="264" r:id="rId18"/>
    <p:sldId id="275" r:id="rId19"/>
    <p:sldId id="277" r:id="rId20"/>
    <p:sldId id="270" r:id="rId21"/>
    <p:sldId id="272" r:id="rId22"/>
    <p:sldId id="289" r:id="rId23"/>
    <p:sldId id="290" r:id="rId24"/>
    <p:sldId id="446" r:id="rId25"/>
    <p:sldId id="445" r:id="rId26"/>
    <p:sldId id="267" r:id="rId27"/>
    <p:sldId id="2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2"/>
        <a:sy n="1" d="2"/>
      </p:scale>
      <p:origin x="0" y="-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20A956-CD99-4771-A621-1802E3D4819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0D69D12-7DAA-4B46-8F2A-FC84EAE1F32E}">
      <dgm:prSet/>
      <dgm:spPr/>
      <dgm:t>
        <a:bodyPr/>
        <a:lstStyle/>
        <a:p>
          <a:r>
            <a:rPr lang="en-US" b="0" i="0" baseline="0" dirty="0"/>
            <a:t>Consistency over time, not just bursts of effort.</a:t>
          </a:r>
          <a:endParaRPr lang="en-US" dirty="0"/>
        </a:p>
      </dgm:t>
    </dgm:pt>
    <dgm:pt modelId="{BBBD86F3-236A-4C4B-8D53-A85A08647BF6}" type="parTrans" cxnId="{AA5132E7-C1C8-4F11-83D3-AF79A1EE6A4F}">
      <dgm:prSet/>
      <dgm:spPr/>
      <dgm:t>
        <a:bodyPr/>
        <a:lstStyle/>
        <a:p>
          <a:endParaRPr lang="en-US"/>
        </a:p>
      </dgm:t>
    </dgm:pt>
    <dgm:pt modelId="{44063D09-A642-40EC-AECD-C4A2DDAF9443}" type="sibTrans" cxnId="{AA5132E7-C1C8-4F11-83D3-AF79A1EE6A4F}">
      <dgm:prSet phldrT="01"/>
      <dgm:spPr/>
      <dgm:t>
        <a:bodyPr/>
        <a:lstStyle/>
        <a:p>
          <a:r>
            <a:rPr lang="en-US" dirty="0"/>
            <a:t>01</a:t>
          </a:r>
        </a:p>
      </dgm:t>
    </dgm:pt>
    <dgm:pt modelId="{82679BFA-BDAD-411E-A69C-3F3109655A09}">
      <dgm:prSet/>
      <dgm:spPr/>
      <dgm:t>
        <a:bodyPr/>
        <a:lstStyle/>
        <a:p>
          <a:r>
            <a:rPr lang="en-US" b="0" i="0" baseline="0"/>
            <a:t>Supporting one another, not competing with one another.</a:t>
          </a:r>
          <a:endParaRPr lang="en-US"/>
        </a:p>
      </dgm:t>
    </dgm:pt>
    <dgm:pt modelId="{777EA462-D33B-4E97-A0F7-AA382C77404C}" type="parTrans" cxnId="{2AF14391-9396-42C6-A4C4-7B82E4D12505}">
      <dgm:prSet/>
      <dgm:spPr/>
      <dgm:t>
        <a:bodyPr/>
        <a:lstStyle/>
        <a:p>
          <a:endParaRPr lang="en-US"/>
        </a:p>
      </dgm:t>
    </dgm:pt>
    <dgm:pt modelId="{1FCF0A7D-E1FC-4D1E-909C-B4EC24CDC0E9}" type="sibTrans" cxnId="{2AF14391-9396-42C6-A4C4-7B82E4D12505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B5012815-379C-4D8D-9564-803D890CD5C6}">
      <dgm:prSet/>
      <dgm:spPr/>
      <dgm:t>
        <a:bodyPr/>
        <a:lstStyle/>
        <a:p>
          <a:r>
            <a:rPr lang="en-US" b="0" i="0" baseline="0"/>
            <a:t>Taking responsibility for your learning, behaviour, and future.</a:t>
          </a:r>
          <a:endParaRPr lang="en-US"/>
        </a:p>
      </dgm:t>
    </dgm:pt>
    <dgm:pt modelId="{F1187D30-0839-4977-A7D7-726F8755E803}" type="parTrans" cxnId="{24127FC2-F9C5-4392-A83C-5C9ACC2FAC8D}">
      <dgm:prSet/>
      <dgm:spPr/>
      <dgm:t>
        <a:bodyPr/>
        <a:lstStyle/>
        <a:p>
          <a:endParaRPr lang="en-US"/>
        </a:p>
      </dgm:t>
    </dgm:pt>
    <dgm:pt modelId="{8D084658-0A2B-4754-8912-5AF2BC58091E}" type="sibTrans" cxnId="{24127FC2-F9C5-4392-A83C-5C9ACC2FAC8D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13FFBD2F-F9C5-4E76-AFFC-2D3C42E8B078}" type="pres">
      <dgm:prSet presAssocID="{B520A956-CD99-4771-A621-1802E3D48195}" presName="Name0" presStyleCnt="0">
        <dgm:presLayoutVars>
          <dgm:animLvl val="lvl"/>
          <dgm:resizeHandles val="exact"/>
        </dgm:presLayoutVars>
      </dgm:prSet>
      <dgm:spPr/>
    </dgm:pt>
    <dgm:pt modelId="{0164549A-E3EB-4FBA-ABF0-2D56D3F87A19}" type="pres">
      <dgm:prSet presAssocID="{D0D69D12-7DAA-4B46-8F2A-FC84EAE1F32E}" presName="compositeNode" presStyleCnt="0">
        <dgm:presLayoutVars>
          <dgm:bulletEnabled val="1"/>
        </dgm:presLayoutVars>
      </dgm:prSet>
      <dgm:spPr/>
    </dgm:pt>
    <dgm:pt modelId="{16551CFF-E1B7-4824-B0E8-C7DB60966E9D}" type="pres">
      <dgm:prSet presAssocID="{D0D69D12-7DAA-4B46-8F2A-FC84EAE1F32E}" presName="bgRect" presStyleLbl="alignNode1" presStyleIdx="0" presStyleCnt="3"/>
      <dgm:spPr/>
    </dgm:pt>
    <dgm:pt modelId="{7BABD934-E653-439C-A52F-DBCE5F54D699}" type="pres">
      <dgm:prSet presAssocID="{44063D09-A642-40EC-AECD-C4A2DDAF9443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24D542A-36F9-45EE-BD5F-7F7B1487690F}" type="pres">
      <dgm:prSet presAssocID="{D0D69D12-7DAA-4B46-8F2A-FC84EAE1F32E}" presName="nodeRect" presStyleLbl="alignNode1" presStyleIdx="0" presStyleCnt="3">
        <dgm:presLayoutVars>
          <dgm:bulletEnabled val="1"/>
        </dgm:presLayoutVars>
      </dgm:prSet>
      <dgm:spPr/>
    </dgm:pt>
    <dgm:pt modelId="{9972FECE-887B-4155-9BE0-4B770B914B48}" type="pres">
      <dgm:prSet presAssocID="{44063D09-A642-40EC-AECD-C4A2DDAF9443}" presName="sibTrans" presStyleCnt="0"/>
      <dgm:spPr/>
    </dgm:pt>
    <dgm:pt modelId="{4D912776-5959-4160-8B56-BEB9CBB4D342}" type="pres">
      <dgm:prSet presAssocID="{82679BFA-BDAD-411E-A69C-3F3109655A09}" presName="compositeNode" presStyleCnt="0">
        <dgm:presLayoutVars>
          <dgm:bulletEnabled val="1"/>
        </dgm:presLayoutVars>
      </dgm:prSet>
      <dgm:spPr/>
    </dgm:pt>
    <dgm:pt modelId="{49081BCC-8AF1-400E-B54D-49EAC04D3197}" type="pres">
      <dgm:prSet presAssocID="{82679BFA-BDAD-411E-A69C-3F3109655A09}" presName="bgRect" presStyleLbl="alignNode1" presStyleIdx="1" presStyleCnt="3"/>
      <dgm:spPr/>
    </dgm:pt>
    <dgm:pt modelId="{74AAFFDB-AA82-4EB6-8751-5C120C001AB5}" type="pres">
      <dgm:prSet presAssocID="{1FCF0A7D-E1FC-4D1E-909C-B4EC24CDC0E9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FD0DFB4B-DA26-4C7F-94C4-9EB7B5DD005F}" type="pres">
      <dgm:prSet presAssocID="{82679BFA-BDAD-411E-A69C-3F3109655A09}" presName="nodeRect" presStyleLbl="alignNode1" presStyleIdx="1" presStyleCnt="3">
        <dgm:presLayoutVars>
          <dgm:bulletEnabled val="1"/>
        </dgm:presLayoutVars>
      </dgm:prSet>
      <dgm:spPr/>
    </dgm:pt>
    <dgm:pt modelId="{D22F717D-D721-4A7E-9334-8449C3A65EF7}" type="pres">
      <dgm:prSet presAssocID="{1FCF0A7D-E1FC-4D1E-909C-B4EC24CDC0E9}" presName="sibTrans" presStyleCnt="0"/>
      <dgm:spPr/>
    </dgm:pt>
    <dgm:pt modelId="{749B5A0E-36FF-4311-9D07-F687D0358380}" type="pres">
      <dgm:prSet presAssocID="{B5012815-379C-4D8D-9564-803D890CD5C6}" presName="compositeNode" presStyleCnt="0">
        <dgm:presLayoutVars>
          <dgm:bulletEnabled val="1"/>
        </dgm:presLayoutVars>
      </dgm:prSet>
      <dgm:spPr/>
    </dgm:pt>
    <dgm:pt modelId="{851E3F2E-B832-468C-ADBB-CF365D07CB09}" type="pres">
      <dgm:prSet presAssocID="{B5012815-379C-4D8D-9564-803D890CD5C6}" presName="bgRect" presStyleLbl="alignNode1" presStyleIdx="2" presStyleCnt="3"/>
      <dgm:spPr/>
    </dgm:pt>
    <dgm:pt modelId="{884FD90A-1DC3-4B12-A607-6495B5914F34}" type="pres">
      <dgm:prSet presAssocID="{8D084658-0A2B-4754-8912-5AF2BC58091E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48E1B4B1-ADD5-43B4-9638-520ADEAD12C6}" type="pres">
      <dgm:prSet presAssocID="{B5012815-379C-4D8D-9564-803D890CD5C6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5E003D10-B545-431D-9C5C-65D230BD8A2C}" type="presOf" srcId="{82679BFA-BDAD-411E-A69C-3F3109655A09}" destId="{49081BCC-8AF1-400E-B54D-49EAC04D3197}" srcOrd="0" destOrd="0" presId="urn:microsoft.com/office/officeart/2016/7/layout/LinearBlockProcessNumbered"/>
    <dgm:cxn modelId="{1EB36923-6D16-481C-8CE1-10FA85FB2B31}" type="presOf" srcId="{1FCF0A7D-E1FC-4D1E-909C-B4EC24CDC0E9}" destId="{74AAFFDB-AA82-4EB6-8751-5C120C001AB5}" srcOrd="0" destOrd="0" presId="urn:microsoft.com/office/officeart/2016/7/layout/LinearBlockProcessNumbered"/>
    <dgm:cxn modelId="{EACFB332-F02E-43EF-9E90-1ACEC35C8D55}" type="presOf" srcId="{D0D69D12-7DAA-4B46-8F2A-FC84EAE1F32E}" destId="{524D542A-36F9-45EE-BD5F-7F7B1487690F}" srcOrd="1" destOrd="0" presId="urn:microsoft.com/office/officeart/2016/7/layout/LinearBlockProcessNumbered"/>
    <dgm:cxn modelId="{A119314A-98F4-47E0-A0DF-FEBCCF77E748}" type="presOf" srcId="{44063D09-A642-40EC-AECD-C4A2DDAF9443}" destId="{7BABD934-E653-439C-A52F-DBCE5F54D699}" srcOrd="0" destOrd="0" presId="urn:microsoft.com/office/officeart/2016/7/layout/LinearBlockProcessNumbered"/>
    <dgm:cxn modelId="{2DDE3B6F-8C4A-4FA8-9FBB-57AA2D179D5B}" type="presOf" srcId="{B520A956-CD99-4771-A621-1802E3D48195}" destId="{13FFBD2F-F9C5-4E76-AFFC-2D3C42E8B078}" srcOrd="0" destOrd="0" presId="urn:microsoft.com/office/officeart/2016/7/layout/LinearBlockProcessNumbered"/>
    <dgm:cxn modelId="{BD873A54-44E7-45BE-A40B-A012D9A3B2C9}" type="presOf" srcId="{82679BFA-BDAD-411E-A69C-3F3109655A09}" destId="{FD0DFB4B-DA26-4C7F-94C4-9EB7B5DD005F}" srcOrd="1" destOrd="0" presId="urn:microsoft.com/office/officeart/2016/7/layout/LinearBlockProcessNumbered"/>
    <dgm:cxn modelId="{B5851E76-C887-4C61-9AF1-71A3B2DB60EC}" type="presOf" srcId="{D0D69D12-7DAA-4B46-8F2A-FC84EAE1F32E}" destId="{16551CFF-E1B7-4824-B0E8-C7DB60966E9D}" srcOrd="0" destOrd="0" presId="urn:microsoft.com/office/officeart/2016/7/layout/LinearBlockProcessNumbered"/>
    <dgm:cxn modelId="{2AF14391-9396-42C6-A4C4-7B82E4D12505}" srcId="{B520A956-CD99-4771-A621-1802E3D48195}" destId="{82679BFA-BDAD-411E-A69C-3F3109655A09}" srcOrd="1" destOrd="0" parTransId="{777EA462-D33B-4E97-A0F7-AA382C77404C}" sibTransId="{1FCF0A7D-E1FC-4D1E-909C-B4EC24CDC0E9}"/>
    <dgm:cxn modelId="{3E40E0C1-A6F5-452A-ADF5-C98AB72E11FA}" type="presOf" srcId="{B5012815-379C-4D8D-9564-803D890CD5C6}" destId="{48E1B4B1-ADD5-43B4-9638-520ADEAD12C6}" srcOrd="1" destOrd="0" presId="urn:microsoft.com/office/officeart/2016/7/layout/LinearBlockProcessNumbered"/>
    <dgm:cxn modelId="{24127FC2-F9C5-4392-A83C-5C9ACC2FAC8D}" srcId="{B520A956-CD99-4771-A621-1802E3D48195}" destId="{B5012815-379C-4D8D-9564-803D890CD5C6}" srcOrd="2" destOrd="0" parTransId="{F1187D30-0839-4977-A7D7-726F8755E803}" sibTransId="{8D084658-0A2B-4754-8912-5AF2BC58091E}"/>
    <dgm:cxn modelId="{903062D4-1F66-4FC0-AAB8-46411302EAE3}" type="presOf" srcId="{B5012815-379C-4D8D-9564-803D890CD5C6}" destId="{851E3F2E-B832-468C-ADBB-CF365D07CB09}" srcOrd="0" destOrd="0" presId="urn:microsoft.com/office/officeart/2016/7/layout/LinearBlockProcessNumbered"/>
    <dgm:cxn modelId="{8AEDB7E4-18E2-4DDC-BE34-E7B836B57D12}" type="presOf" srcId="{8D084658-0A2B-4754-8912-5AF2BC58091E}" destId="{884FD90A-1DC3-4B12-A607-6495B5914F34}" srcOrd="0" destOrd="0" presId="urn:microsoft.com/office/officeart/2016/7/layout/LinearBlockProcessNumbered"/>
    <dgm:cxn modelId="{AA5132E7-C1C8-4F11-83D3-AF79A1EE6A4F}" srcId="{B520A956-CD99-4771-A621-1802E3D48195}" destId="{D0D69D12-7DAA-4B46-8F2A-FC84EAE1F32E}" srcOrd="0" destOrd="0" parTransId="{BBBD86F3-236A-4C4B-8D53-A85A08647BF6}" sibTransId="{44063D09-A642-40EC-AECD-C4A2DDAF9443}"/>
    <dgm:cxn modelId="{8C8CF737-FC28-43F8-A4E3-1A606F49B13B}" type="presParOf" srcId="{13FFBD2F-F9C5-4E76-AFFC-2D3C42E8B078}" destId="{0164549A-E3EB-4FBA-ABF0-2D56D3F87A19}" srcOrd="0" destOrd="0" presId="urn:microsoft.com/office/officeart/2016/7/layout/LinearBlockProcessNumbered"/>
    <dgm:cxn modelId="{14117002-1937-4731-B92F-FE961B105904}" type="presParOf" srcId="{0164549A-E3EB-4FBA-ABF0-2D56D3F87A19}" destId="{16551CFF-E1B7-4824-B0E8-C7DB60966E9D}" srcOrd="0" destOrd="0" presId="urn:microsoft.com/office/officeart/2016/7/layout/LinearBlockProcessNumbered"/>
    <dgm:cxn modelId="{AF9F88D2-97BF-4023-9CA6-C9AAB631A580}" type="presParOf" srcId="{0164549A-E3EB-4FBA-ABF0-2D56D3F87A19}" destId="{7BABD934-E653-439C-A52F-DBCE5F54D699}" srcOrd="1" destOrd="0" presId="urn:microsoft.com/office/officeart/2016/7/layout/LinearBlockProcessNumbered"/>
    <dgm:cxn modelId="{BB822EB5-660E-498F-A546-0F2F7CD4E28C}" type="presParOf" srcId="{0164549A-E3EB-4FBA-ABF0-2D56D3F87A19}" destId="{524D542A-36F9-45EE-BD5F-7F7B1487690F}" srcOrd="2" destOrd="0" presId="urn:microsoft.com/office/officeart/2016/7/layout/LinearBlockProcessNumbered"/>
    <dgm:cxn modelId="{CE7DF7E3-4353-488B-9297-0254951036B7}" type="presParOf" srcId="{13FFBD2F-F9C5-4E76-AFFC-2D3C42E8B078}" destId="{9972FECE-887B-4155-9BE0-4B770B914B48}" srcOrd="1" destOrd="0" presId="urn:microsoft.com/office/officeart/2016/7/layout/LinearBlockProcessNumbered"/>
    <dgm:cxn modelId="{094101BC-A0CE-4269-BB99-3830D85D552A}" type="presParOf" srcId="{13FFBD2F-F9C5-4E76-AFFC-2D3C42E8B078}" destId="{4D912776-5959-4160-8B56-BEB9CBB4D342}" srcOrd="2" destOrd="0" presId="urn:microsoft.com/office/officeart/2016/7/layout/LinearBlockProcessNumbered"/>
    <dgm:cxn modelId="{A6AA9BFD-624E-4E0F-BED9-C17F3152EB6B}" type="presParOf" srcId="{4D912776-5959-4160-8B56-BEB9CBB4D342}" destId="{49081BCC-8AF1-400E-B54D-49EAC04D3197}" srcOrd="0" destOrd="0" presId="urn:microsoft.com/office/officeart/2016/7/layout/LinearBlockProcessNumbered"/>
    <dgm:cxn modelId="{EE29413C-86D8-4AA0-A63C-CBCAC2768891}" type="presParOf" srcId="{4D912776-5959-4160-8B56-BEB9CBB4D342}" destId="{74AAFFDB-AA82-4EB6-8751-5C120C001AB5}" srcOrd="1" destOrd="0" presId="urn:microsoft.com/office/officeart/2016/7/layout/LinearBlockProcessNumbered"/>
    <dgm:cxn modelId="{998623E6-EEED-4D6F-A66A-4979DF5EC025}" type="presParOf" srcId="{4D912776-5959-4160-8B56-BEB9CBB4D342}" destId="{FD0DFB4B-DA26-4C7F-94C4-9EB7B5DD005F}" srcOrd="2" destOrd="0" presId="urn:microsoft.com/office/officeart/2016/7/layout/LinearBlockProcessNumbered"/>
    <dgm:cxn modelId="{55E388BF-2107-4D19-9965-7270674C765A}" type="presParOf" srcId="{13FFBD2F-F9C5-4E76-AFFC-2D3C42E8B078}" destId="{D22F717D-D721-4A7E-9334-8449C3A65EF7}" srcOrd="3" destOrd="0" presId="urn:microsoft.com/office/officeart/2016/7/layout/LinearBlockProcessNumbered"/>
    <dgm:cxn modelId="{8898AD6B-AF25-4000-9012-A8192B98D45A}" type="presParOf" srcId="{13FFBD2F-F9C5-4E76-AFFC-2D3C42E8B078}" destId="{749B5A0E-36FF-4311-9D07-F687D0358380}" srcOrd="4" destOrd="0" presId="urn:microsoft.com/office/officeart/2016/7/layout/LinearBlockProcessNumbered"/>
    <dgm:cxn modelId="{B8F3EB92-2E57-4B49-B9AE-65AE820C93DB}" type="presParOf" srcId="{749B5A0E-36FF-4311-9D07-F687D0358380}" destId="{851E3F2E-B832-468C-ADBB-CF365D07CB09}" srcOrd="0" destOrd="0" presId="urn:microsoft.com/office/officeart/2016/7/layout/LinearBlockProcessNumbered"/>
    <dgm:cxn modelId="{3735EFFA-B99E-49CE-A2CA-4B4A1356BA67}" type="presParOf" srcId="{749B5A0E-36FF-4311-9D07-F687D0358380}" destId="{884FD90A-1DC3-4B12-A607-6495B5914F34}" srcOrd="1" destOrd="0" presId="urn:microsoft.com/office/officeart/2016/7/layout/LinearBlockProcessNumbered"/>
    <dgm:cxn modelId="{7C356720-9D98-40B2-915E-115556E3FABA}" type="presParOf" srcId="{749B5A0E-36FF-4311-9D07-F687D0358380}" destId="{48E1B4B1-ADD5-43B4-9638-520ADEAD12C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51CFF-E1B7-4824-B0E8-C7DB60966E9D}">
      <dsp:nvSpPr>
        <dsp:cNvPr id="0" name=""/>
        <dsp:cNvSpPr/>
      </dsp:nvSpPr>
      <dsp:spPr>
        <a:xfrm>
          <a:off x="784" y="0"/>
          <a:ext cx="3176551" cy="34381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773" tIns="0" rIns="31377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Consistency over time, not just bursts of effort.</a:t>
          </a:r>
          <a:endParaRPr lang="en-US" sz="2400" kern="1200" dirty="0"/>
        </a:p>
      </dsp:txBody>
      <dsp:txXfrm>
        <a:off x="784" y="1375257"/>
        <a:ext cx="3176551" cy="2062886"/>
      </dsp:txXfrm>
    </dsp:sp>
    <dsp:sp modelId="{7BABD934-E653-439C-A52F-DBCE5F54D699}">
      <dsp:nvSpPr>
        <dsp:cNvPr id="0" name=""/>
        <dsp:cNvSpPr/>
      </dsp:nvSpPr>
      <dsp:spPr>
        <a:xfrm>
          <a:off x="784" y="0"/>
          <a:ext cx="3176551" cy="137525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773" tIns="165100" rIns="31377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01</a:t>
          </a:r>
        </a:p>
      </dsp:txBody>
      <dsp:txXfrm>
        <a:off x="784" y="0"/>
        <a:ext cx="3176551" cy="1375257"/>
      </dsp:txXfrm>
    </dsp:sp>
    <dsp:sp modelId="{49081BCC-8AF1-400E-B54D-49EAC04D3197}">
      <dsp:nvSpPr>
        <dsp:cNvPr id="0" name=""/>
        <dsp:cNvSpPr/>
      </dsp:nvSpPr>
      <dsp:spPr>
        <a:xfrm>
          <a:off x="3431460" y="0"/>
          <a:ext cx="3176551" cy="3438144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773" tIns="0" rIns="31377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Supporting one another, not competing with one another.</a:t>
          </a:r>
          <a:endParaRPr lang="en-US" sz="2400" kern="1200"/>
        </a:p>
      </dsp:txBody>
      <dsp:txXfrm>
        <a:off x="3431460" y="1375257"/>
        <a:ext cx="3176551" cy="2062886"/>
      </dsp:txXfrm>
    </dsp:sp>
    <dsp:sp modelId="{74AAFFDB-AA82-4EB6-8751-5C120C001AB5}">
      <dsp:nvSpPr>
        <dsp:cNvPr id="0" name=""/>
        <dsp:cNvSpPr/>
      </dsp:nvSpPr>
      <dsp:spPr>
        <a:xfrm>
          <a:off x="3431460" y="0"/>
          <a:ext cx="3176551" cy="137525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773" tIns="165100" rIns="31377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431460" y="0"/>
        <a:ext cx="3176551" cy="1375257"/>
      </dsp:txXfrm>
    </dsp:sp>
    <dsp:sp modelId="{851E3F2E-B832-468C-ADBB-CF365D07CB09}">
      <dsp:nvSpPr>
        <dsp:cNvPr id="0" name=""/>
        <dsp:cNvSpPr/>
      </dsp:nvSpPr>
      <dsp:spPr>
        <a:xfrm>
          <a:off x="6862135" y="0"/>
          <a:ext cx="3176551" cy="3438144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773" tIns="0" rIns="31377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Taking responsibility for your learning, behaviour, and future.</a:t>
          </a:r>
          <a:endParaRPr lang="en-US" sz="2400" kern="1200"/>
        </a:p>
      </dsp:txBody>
      <dsp:txXfrm>
        <a:off x="6862135" y="1375257"/>
        <a:ext cx="3176551" cy="2062886"/>
      </dsp:txXfrm>
    </dsp:sp>
    <dsp:sp modelId="{884FD90A-1DC3-4B12-A607-6495B5914F34}">
      <dsp:nvSpPr>
        <dsp:cNvPr id="0" name=""/>
        <dsp:cNvSpPr/>
      </dsp:nvSpPr>
      <dsp:spPr>
        <a:xfrm>
          <a:off x="6862135" y="0"/>
          <a:ext cx="3176551" cy="137525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773" tIns="165100" rIns="31377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862135" y="0"/>
        <a:ext cx="3176551" cy="1375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18E78-4A0E-432E-8D02-800EA7C42DB6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B793-1DA7-4272-946B-C14BC9515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90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B793-1DA7-4272-946B-C14BC9515DD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17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B793-1DA7-4272-946B-C14BC9515DD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21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824DC-B303-65BA-DD3C-B1FB9CDAD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7A89D-FC82-0980-7E2E-451B73C9B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D416F-9F39-8E8D-BA41-E1ED91C0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E84D-9205-4631-A9D5-A258687EE23D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D92CE-D90B-813F-FA3D-7ABBB5C32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0BD59-B5BF-CAF7-99E6-8311B299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AFE3-0852-4FC3-AA11-CE41EC5C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36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BA9CC-7953-078D-E3EF-726522DEC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24C8A-9080-2004-FF7C-207DCE4D6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CF4EE-1357-10EF-D284-D78043CA2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E84D-9205-4631-A9D5-A258687EE23D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25B53-F856-13D8-5B6D-39D68FC1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50604-D6F1-6E36-23AE-0A2ECF84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AFE3-0852-4FC3-AA11-CE41EC5C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45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51CF0-5580-BAC8-3FB1-48D24C2ED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F9FAB-3288-4B21-DD3C-AE457E5AB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F55F6-2687-37E5-E37F-1A1597637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E84D-9205-4631-A9D5-A258687EE23D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1F29C-C69C-9F38-5084-1506F43F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47BA0-CE65-61B7-C929-7355C78A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AFE3-0852-4FC3-AA11-CE41EC5C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38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8C9D-718F-5AF7-A8A2-20A9AD325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B836-8B83-BF9D-69D3-28FF13431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49E5E-6609-26E7-18D7-18801487F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E84D-9205-4631-A9D5-A258687EE23D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32E94-8934-384F-69F3-38403EA8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C3F24-178B-4EEA-54C6-860DE420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AFE3-0852-4FC3-AA11-CE41EC5C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4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21FB5-8A5D-CF1F-3844-ACED8F22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26DDD-E226-920D-1E86-906D415B9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7CFA2-6E02-6B38-F8A3-6F753E3A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E84D-9205-4631-A9D5-A258687EE23D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1FE88-2A27-F1B9-111B-A9BCED9F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FA98C-63D8-04A0-F194-4B7781C9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AFE3-0852-4FC3-AA11-CE41EC5C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96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0A75-F337-C996-6F58-D2046B2F7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C507D-0AA0-E4AB-AA94-7655FA975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C6955-2F9C-8D14-1BEE-0B2F3F0B8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A9BFA-D6D7-BCF5-35D7-3AA9A608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E84D-9205-4631-A9D5-A258687EE23D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56BC2-AC91-DAF4-7263-1C97EFAEF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97F20-C8DB-64F9-35A2-F6BCA1A7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AFE3-0852-4FC3-AA11-CE41EC5C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62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6222-B55E-6D6F-7FDD-F9149804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E750B-888B-8D79-D3B6-11C21FBEB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40E4D-E3EA-2229-D450-026417DC4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70B071-7D4F-82ED-FFB1-DE875083C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E11C7-3F43-0623-0C83-9A28D0DE4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4420F3-C27C-C839-AFC3-43B3AE267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E84D-9205-4631-A9D5-A258687EE23D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D4B61-7F14-9AB3-627E-87CCC1596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F2BB7-A204-5320-5D5D-9C51553B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AFE3-0852-4FC3-AA11-CE41EC5C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5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4F52-B1B9-AC30-622E-744F3E43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A0CC6-2FBF-B160-CC0A-ADC6EAD3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E84D-9205-4631-A9D5-A258687EE23D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F68F3-C582-7541-5683-87A10EC5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C58F3-7880-FC2F-7539-23098832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AFE3-0852-4FC3-AA11-CE41EC5C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6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2C7E6-FAA1-9787-745E-B8D93E7F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E84D-9205-4631-A9D5-A258687EE23D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965040-C741-0B37-6969-B648B876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CAB5C-5B1D-0B3B-4B56-F8F668779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AFE3-0852-4FC3-AA11-CE41EC5C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4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76623-1366-6930-C61C-3D0A3933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3F399-062C-3348-6F56-49E4712D3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0C3C7-8228-CD98-7034-002D2C35F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C3F63-0425-AA98-9A31-E309FC6D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E84D-9205-4631-A9D5-A258687EE23D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9A713-F4C1-5F75-EB5F-EA042045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ABED9-AA22-B329-556D-E529857A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AFE3-0852-4FC3-AA11-CE41EC5C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00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C1E6-AF18-F869-A0DA-D9C731A0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2237B5-7AFD-63C0-53B0-84AE4C708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40909-1516-197C-1D5C-53941C06D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565DD-219C-9977-4FAB-A5760BC1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E84D-9205-4631-A9D5-A258687EE23D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CC72F-684E-9333-C286-B1B0495F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E4ED-6B79-79A7-7A84-4237B43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AFE3-0852-4FC3-AA11-CE41EC5C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48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F2243-B649-C8A8-822F-FCE6ABEDF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EDF97-5A3D-D204-E72D-4482093A8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003D-AA4D-32E9-CF93-594284073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D9E84D-9205-4631-A9D5-A258687EE23D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8C901-3B18-3B6A-3ADD-9D45C568F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96E9D-4DA4-F33F-4A49-9399149E5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9FAFE3-0852-4FC3-AA11-CE41EC5CB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7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78F6B-0003-7B8E-D990-5812EFF6C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547E-464F-9E4A-23F5-5289D4921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652" y="183737"/>
            <a:ext cx="8398276" cy="2387600"/>
          </a:xfrm>
        </p:spPr>
        <p:txBody>
          <a:bodyPr>
            <a:normAutofit/>
          </a:bodyPr>
          <a:lstStyle/>
          <a:p>
            <a:r>
              <a:rPr lang="en-US" dirty="0"/>
              <a:t>Y11 GCSE Success Evening 2025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738F9C-4143-32D5-D60B-DE90578E5B97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>
            <a:off x="19050" y="0"/>
            <a:ext cx="3428238" cy="685800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11D42666-10EB-496C-87BF-3EE39C5E8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1541795" y="137948"/>
            <a:ext cx="671441" cy="7856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B37A2CB-A62B-F2A2-191D-D5C92E8540EC}"/>
              </a:ext>
            </a:extLst>
          </p:cNvPr>
          <p:cNvSpPr txBox="1">
            <a:spLocks/>
          </p:cNvSpPr>
          <p:nvPr/>
        </p:nvSpPr>
        <p:spPr>
          <a:xfrm>
            <a:off x="1105445" y="876114"/>
            <a:ext cx="1544140" cy="16952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</a:p>
          <a:p>
            <a:pPr>
              <a:lnSpc>
                <a:spcPct val="170000"/>
              </a:lnSpc>
            </a:pPr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Endeavour </a:t>
            </a:r>
          </a:p>
          <a:p>
            <a:pPr>
              <a:lnSpc>
                <a:spcPct val="170000"/>
              </a:lnSpc>
            </a:pPr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Resilience </a:t>
            </a:r>
          </a:p>
          <a:p>
            <a:pPr>
              <a:lnSpc>
                <a:spcPct val="170000"/>
              </a:lnSpc>
            </a:pPr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Kindness</a:t>
            </a:r>
            <a:endParaRPr lang="en-GB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ACBE4D52-DC40-B842-B1B3-693588B7BA1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01" y="2817586"/>
            <a:ext cx="960135" cy="5567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46E9B8-C9F2-EEA6-1F27-25A922152782}"/>
              </a:ext>
            </a:extLst>
          </p:cNvPr>
          <p:cNvSpPr txBox="1">
            <a:spLocks/>
          </p:cNvSpPr>
          <p:nvPr/>
        </p:nvSpPr>
        <p:spPr>
          <a:xfrm rot="3431431">
            <a:off x="918550" y="5682623"/>
            <a:ext cx="2763055" cy="4838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</a:rPr>
              <a:t>#Transforming lives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2CF33F-D883-4C5F-9F76-E1181F302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57" y="2361950"/>
            <a:ext cx="3428238" cy="4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4FFB-696B-8453-04A0-CC96AC34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80645"/>
            <a:ext cx="10515600" cy="1325563"/>
          </a:xfrm>
        </p:spPr>
        <p:txBody>
          <a:bodyPr/>
          <a:lstStyle/>
          <a:p>
            <a:r>
              <a:rPr lang="en-GB" dirty="0"/>
              <a:t>How we are going to support you:</a:t>
            </a:r>
            <a:br>
              <a:rPr lang="en-GB" dirty="0"/>
            </a:br>
            <a:r>
              <a:rPr lang="en-GB" dirty="0"/>
              <a:t>1. Supercharge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41CCE2-1A22-F362-E5E0-F010E19AD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" y="1375038"/>
            <a:ext cx="11018519" cy="54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8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741B5-C5A9-FF45-FF27-5C1220C1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20" y="253365"/>
            <a:ext cx="11160760" cy="1325563"/>
          </a:xfrm>
        </p:spPr>
        <p:txBody>
          <a:bodyPr/>
          <a:lstStyle/>
          <a:p>
            <a:r>
              <a:rPr lang="en-GB" dirty="0"/>
              <a:t>2. Prep small group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0240D-CE28-1289-4C3B-524AA1847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/>
              <a:t>The groups will change after half term</a:t>
            </a:r>
          </a:p>
          <a:p>
            <a:pPr>
              <a:buFontTx/>
              <a:buChar char="-"/>
            </a:pPr>
            <a:r>
              <a:rPr lang="en-GB" dirty="0"/>
              <a:t>You have 7 weeks of this support so make it count!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Those remaining in prep lessons will have a combination of careers, study skills support etc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382970-5878-202B-F408-B9D48374B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34" y="3065752"/>
            <a:ext cx="11891207" cy="116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2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4FFB-696B-8453-04A0-CC96AC34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80645"/>
            <a:ext cx="10515600" cy="1325563"/>
          </a:xfrm>
        </p:spPr>
        <p:txBody>
          <a:bodyPr/>
          <a:lstStyle/>
          <a:p>
            <a:r>
              <a:rPr lang="en-GB" dirty="0"/>
              <a:t>How we are going to support you:</a:t>
            </a:r>
            <a:br>
              <a:rPr lang="en-GB" dirty="0"/>
            </a:br>
            <a:r>
              <a:rPr lang="en-GB" dirty="0"/>
              <a:t>3. Sunset Sessions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D439D-41C6-3FFB-8F9D-4066C18DB48D}"/>
              </a:ext>
            </a:extLst>
          </p:cNvPr>
          <p:cNvSpPr txBox="1"/>
          <p:nvPr/>
        </p:nvSpPr>
        <p:spPr>
          <a:xfrm>
            <a:off x="7912100" y="80645"/>
            <a:ext cx="406654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Expectations: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They will be set on Teams as an assignment at 8pm every evening.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Participation is rewarded!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B8ABD-3DE8-4D76-AEBC-705BEEE10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69"/>
          <a:stretch/>
        </p:blipFill>
        <p:spPr>
          <a:xfrm>
            <a:off x="213360" y="1406208"/>
            <a:ext cx="7039696" cy="527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6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CB0FB-F56B-A914-3309-A806C84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8F4B3D-0C7D-43F4-24DE-116244AA44B2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73894" y="139132"/>
            <a:ext cx="1263262" cy="1217295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A4E481EC-248F-543B-44FD-351F5E05D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214374" y="162888"/>
            <a:ext cx="780708" cy="91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33F210-1F43-7A71-DCC9-7CFE87D0B5A3}"/>
              </a:ext>
            </a:extLst>
          </p:cNvPr>
          <p:cNvSpPr txBox="1">
            <a:spLocks/>
          </p:cNvSpPr>
          <p:nvPr/>
        </p:nvSpPr>
        <p:spPr>
          <a:xfrm>
            <a:off x="-834278" y="5874077"/>
            <a:ext cx="7836274" cy="5652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 Endeavour  Resilience  Kindness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B5398370-5981-7187-3574-FDA1D680D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8" y="270270"/>
            <a:ext cx="1204961" cy="698770"/>
          </a:xfrm>
          <a:prstGeom prst="rect">
            <a:avLst/>
          </a:prstGeom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D6FEF799-C156-43A1-959D-B596E4C00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082" y="1537281"/>
            <a:ext cx="10061359" cy="3309927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4. Form tutor mentoring</a:t>
            </a:r>
          </a:p>
          <a:p>
            <a:pPr algn="l"/>
            <a:r>
              <a:rPr lang="en-US" sz="3600" dirty="0"/>
              <a:t>5. Seneca Catch up Groups to support you when you have missed lesson time</a:t>
            </a:r>
          </a:p>
          <a:p>
            <a:pPr algn="l"/>
            <a:r>
              <a:rPr lang="en-US" sz="3600" dirty="0"/>
              <a:t>6. Study resources – Mock Exam Handbook</a:t>
            </a:r>
          </a:p>
          <a:p>
            <a:pPr algn="l"/>
            <a:r>
              <a:rPr lang="en-US" sz="3600" dirty="0"/>
              <a:t>7. SEND Support</a:t>
            </a:r>
          </a:p>
          <a:p>
            <a:pPr algn="l"/>
            <a:endParaRPr lang="en-US" sz="3600" dirty="0"/>
          </a:p>
          <a:p>
            <a:pPr algn="l"/>
            <a:endParaRPr lang="en-US" sz="3600" dirty="0"/>
          </a:p>
          <a:p>
            <a:pPr algn="l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1783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CB0FB-F56B-A914-3309-A806C84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FD9B-151D-66F3-DE92-8702DA0F3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925" y="-108274"/>
            <a:ext cx="10292179" cy="1077314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 – Mock Exam Handbook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F4B3D-0C7D-43F4-24DE-116244AA44B2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73894" y="139132"/>
            <a:ext cx="1263262" cy="1217295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A4E481EC-248F-543B-44FD-351F5E05D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214374" y="162888"/>
            <a:ext cx="780708" cy="91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33F210-1F43-7A71-DCC9-7CFE87D0B5A3}"/>
              </a:ext>
            </a:extLst>
          </p:cNvPr>
          <p:cNvSpPr txBox="1">
            <a:spLocks/>
          </p:cNvSpPr>
          <p:nvPr/>
        </p:nvSpPr>
        <p:spPr>
          <a:xfrm>
            <a:off x="-834278" y="5874077"/>
            <a:ext cx="7836274" cy="5652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 Endeavour  Resilience  Kindness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B5398370-5981-7187-3574-FDA1D680D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8" y="270270"/>
            <a:ext cx="1204961" cy="698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C1574A-6113-4898-9BDE-F16C19785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9351" y="1115237"/>
            <a:ext cx="7519510" cy="464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CB0FB-F56B-A914-3309-A806C84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FD9B-151D-66F3-DE92-8702DA0F3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925" y="-108274"/>
            <a:ext cx="10292179" cy="1077314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 – Mock Exam Handbook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F4B3D-0C7D-43F4-24DE-116244AA44B2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73894" y="139132"/>
            <a:ext cx="1263262" cy="1217295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A4E481EC-248F-543B-44FD-351F5E05D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214374" y="162888"/>
            <a:ext cx="780708" cy="91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33F210-1F43-7A71-DCC9-7CFE87D0B5A3}"/>
              </a:ext>
            </a:extLst>
          </p:cNvPr>
          <p:cNvSpPr txBox="1">
            <a:spLocks/>
          </p:cNvSpPr>
          <p:nvPr/>
        </p:nvSpPr>
        <p:spPr>
          <a:xfrm>
            <a:off x="-834278" y="5874077"/>
            <a:ext cx="7836274" cy="5652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 Endeavour  Resilience  Kindness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B5398370-5981-7187-3574-FDA1D680D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8" y="270270"/>
            <a:ext cx="1204961" cy="69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CD346F-3F60-4BC1-A796-FBFBBBE45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370" y="1249142"/>
            <a:ext cx="5212317" cy="4205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A618CE-D3E2-423E-BDFD-A32493D1C8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877" y="1370173"/>
            <a:ext cx="5212317" cy="43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28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E34B2-2B73-211D-C3FB-499002AE5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BA65A-8A8D-FC1D-3E47-7FCCA1D27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248" y="1745107"/>
            <a:ext cx="9897374" cy="1060061"/>
          </a:xfrm>
        </p:spPr>
        <p:txBody>
          <a:bodyPr>
            <a:normAutofit fontScale="90000"/>
          </a:bodyPr>
          <a:lstStyle/>
          <a:p>
            <a:r>
              <a:rPr lang="en-US" dirty="0"/>
              <a:t>What should you being doing at home?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65321-518F-7172-E5E3-1C9392B7F687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73894" y="139132"/>
            <a:ext cx="1263262" cy="1217295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1E0D6382-5E48-CC97-1957-6B81E71AF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214374" y="162888"/>
            <a:ext cx="780708" cy="91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3FA87C-9DD2-C98D-8336-0CBFDF27F861}"/>
              </a:ext>
            </a:extLst>
          </p:cNvPr>
          <p:cNvSpPr txBox="1">
            <a:spLocks/>
          </p:cNvSpPr>
          <p:nvPr/>
        </p:nvSpPr>
        <p:spPr>
          <a:xfrm>
            <a:off x="-834278" y="5874077"/>
            <a:ext cx="7836274" cy="5652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 Endeavour  Resilience  Kindness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DD37B3EA-71A1-B7FD-932F-F81E8593E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8" y="270270"/>
            <a:ext cx="1204961" cy="6987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AD3FF7-E8A2-7B3F-C031-2C1684BD793E}"/>
              </a:ext>
            </a:extLst>
          </p:cNvPr>
          <p:cNvSpPr txBox="1">
            <a:spLocks/>
          </p:cNvSpPr>
          <p:nvPr/>
        </p:nvSpPr>
        <p:spPr>
          <a:xfrm rot="21246933">
            <a:off x="9749879" y="5920580"/>
            <a:ext cx="2564110" cy="4722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</a:rPr>
              <a:t>#Transforming lives</a:t>
            </a:r>
          </a:p>
        </p:txBody>
      </p:sp>
    </p:spTree>
    <p:extLst>
      <p:ext uri="{BB962C8B-B14F-4D97-AF65-F5344CB8AC3E}">
        <p14:creationId xmlns:p14="http://schemas.microsoft.com/office/powerpoint/2010/main" val="2598405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E34B2-2B73-211D-C3FB-499002AE5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BA65A-8A8D-FC1D-3E47-7FCCA1D27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0252" y="16361"/>
            <a:ext cx="9897374" cy="1060061"/>
          </a:xfrm>
        </p:spPr>
        <p:txBody>
          <a:bodyPr/>
          <a:lstStyle/>
          <a:p>
            <a:r>
              <a:rPr lang="en-US" dirty="0"/>
              <a:t>Revision is key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65321-518F-7172-E5E3-1C9392B7F687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73894" y="139132"/>
            <a:ext cx="1263262" cy="1217295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1E0D6382-5E48-CC97-1957-6B81E71AF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214374" y="162888"/>
            <a:ext cx="780708" cy="91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3FA87C-9DD2-C98D-8336-0CBFDF27F861}"/>
              </a:ext>
            </a:extLst>
          </p:cNvPr>
          <p:cNvSpPr txBox="1">
            <a:spLocks/>
          </p:cNvSpPr>
          <p:nvPr/>
        </p:nvSpPr>
        <p:spPr>
          <a:xfrm>
            <a:off x="-834278" y="5874077"/>
            <a:ext cx="7836274" cy="5652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 Endeavour  Resilience  Kindness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DD37B3EA-71A1-B7FD-932F-F81E8593E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8" y="270270"/>
            <a:ext cx="1204961" cy="6987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AD3FF7-E8A2-7B3F-C031-2C1684BD793E}"/>
              </a:ext>
            </a:extLst>
          </p:cNvPr>
          <p:cNvSpPr txBox="1">
            <a:spLocks/>
          </p:cNvSpPr>
          <p:nvPr/>
        </p:nvSpPr>
        <p:spPr>
          <a:xfrm rot="21246933">
            <a:off x="9749879" y="5920580"/>
            <a:ext cx="2564110" cy="4722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</a:rPr>
              <a:t>#Transforming lives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CC315A-8922-4112-94D8-72B9FF8D5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9" y="1104230"/>
            <a:ext cx="8211696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76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E34B2-2B73-211D-C3FB-499002AE5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65321-518F-7172-E5E3-1C9392B7F687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73894" y="139132"/>
            <a:ext cx="1263262" cy="1217295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1E0D6382-5E48-CC97-1957-6B81E71AF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214374" y="162888"/>
            <a:ext cx="780708" cy="91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3FA87C-9DD2-C98D-8336-0CBFDF27F861}"/>
              </a:ext>
            </a:extLst>
          </p:cNvPr>
          <p:cNvSpPr txBox="1">
            <a:spLocks/>
          </p:cNvSpPr>
          <p:nvPr/>
        </p:nvSpPr>
        <p:spPr>
          <a:xfrm>
            <a:off x="-834278" y="5874077"/>
            <a:ext cx="7836274" cy="5652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 Endeavour  Resilience  Kindness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DD37B3EA-71A1-B7FD-932F-F81E8593E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8" y="270270"/>
            <a:ext cx="1204961" cy="6987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AD3FF7-E8A2-7B3F-C031-2C1684BD793E}"/>
              </a:ext>
            </a:extLst>
          </p:cNvPr>
          <p:cNvSpPr txBox="1">
            <a:spLocks/>
          </p:cNvSpPr>
          <p:nvPr/>
        </p:nvSpPr>
        <p:spPr>
          <a:xfrm rot="21246933">
            <a:off x="9749879" y="5920580"/>
            <a:ext cx="2564110" cy="4722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</a:rPr>
              <a:t>#Transforming lives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A7A691-F8B1-4FE3-ACD5-1E9C75EAD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751" y="418681"/>
            <a:ext cx="8143336" cy="47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22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E34B2-2B73-211D-C3FB-499002AE5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BA65A-8A8D-FC1D-3E47-7FCCA1D27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728" y="619655"/>
            <a:ext cx="9897374" cy="1060061"/>
          </a:xfrm>
        </p:spPr>
        <p:txBody>
          <a:bodyPr/>
          <a:lstStyle/>
          <a:p>
            <a:r>
              <a:rPr lang="en-US" dirty="0"/>
              <a:t>Create a space to revise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65321-518F-7172-E5E3-1C9392B7F687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73894" y="139132"/>
            <a:ext cx="1263262" cy="1217295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1E0D6382-5E48-CC97-1957-6B81E71AF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214374" y="162888"/>
            <a:ext cx="780708" cy="91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3FA87C-9DD2-C98D-8336-0CBFDF27F861}"/>
              </a:ext>
            </a:extLst>
          </p:cNvPr>
          <p:cNvSpPr txBox="1">
            <a:spLocks/>
          </p:cNvSpPr>
          <p:nvPr/>
        </p:nvSpPr>
        <p:spPr>
          <a:xfrm>
            <a:off x="-834278" y="5874077"/>
            <a:ext cx="7836274" cy="5652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 Endeavour  Resilience  Kindness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DD37B3EA-71A1-B7FD-932F-F81E8593E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8" y="270270"/>
            <a:ext cx="1204961" cy="6987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AD3FF7-E8A2-7B3F-C031-2C1684BD793E}"/>
              </a:ext>
            </a:extLst>
          </p:cNvPr>
          <p:cNvSpPr txBox="1">
            <a:spLocks/>
          </p:cNvSpPr>
          <p:nvPr/>
        </p:nvSpPr>
        <p:spPr>
          <a:xfrm rot="21246933">
            <a:off x="9749879" y="5920580"/>
            <a:ext cx="2564110" cy="4722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</a:rPr>
              <a:t>#Transforming lives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0D58D-A4A7-4A57-B05F-442988EE5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679716"/>
            <a:ext cx="11649987" cy="3047559"/>
          </a:xfrm>
          <a:prstGeom prst="rect">
            <a:avLst/>
          </a:prstGeom>
        </p:spPr>
      </p:pic>
      <p:pic>
        <p:nvPicPr>
          <p:cNvPr id="14" name="Picture 2" descr="How architecture students and educators are optimizing their work  environments at home | News | Archinect">
            <a:extLst>
              <a:ext uri="{FF2B5EF4-FFF2-40B4-BE49-F238E27FC236}">
                <a16:creationId xmlns:a16="http://schemas.microsoft.com/office/drawing/2014/main" id="{B8D4CC55-18FB-44A9-8F0F-F6A50BE86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4" r="1" b="2"/>
          <a:stretch/>
        </p:blipFill>
        <p:spPr bwMode="auto">
          <a:xfrm>
            <a:off x="6361766" y="4536981"/>
            <a:ext cx="3370661" cy="2320257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26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CB0FB-F56B-A914-3309-A806C84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FD9B-151D-66F3-DE92-8702DA0F3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728" y="804605"/>
            <a:ext cx="9897374" cy="1077314"/>
          </a:xfrm>
        </p:spPr>
        <p:txBody>
          <a:bodyPr/>
          <a:lstStyle/>
          <a:p>
            <a:r>
              <a:rPr lang="en-US" dirty="0"/>
              <a:t>Understanding the Year Ahead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F4B3D-0C7D-43F4-24DE-116244AA44B2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73894" y="139132"/>
            <a:ext cx="1263262" cy="1217295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A4E481EC-248F-543B-44FD-351F5E05D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214374" y="162888"/>
            <a:ext cx="780708" cy="91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33F210-1F43-7A71-DCC9-7CFE87D0B5A3}"/>
              </a:ext>
            </a:extLst>
          </p:cNvPr>
          <p:cNvSpPr txBox="1">
            <a:spLocks/>
          </p:cNvSpPr>
          <p:nvPr/>
        </p:nvSpPr>
        <p:spPr>
          <a:xfrm>
            <a:off x="-834278" y="5874077"/>
            <a:ext cx="7836274" cy="5652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 Endeavour  Resilience  Kindness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B5398370-5981-7187-3574-FDA1D680D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8" y="270270"/>
            <a:ext cx="1204961" cy="6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54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E34B2-2B73-211D-C3FB-499002AE5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65321-518F-7172-E5E3-1C9392B7F687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73894" y="139132"/>
            <a:ext cx="1263262" cy="1217295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1E0D6382-5E48-CC97-1957-6B81E71AF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214374" y="162888"/>
            <a:ext cx="780708" cy="91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3FA87C-9DD2-C98D-8336-0CBFDF27F861}"/>
              </a:ext>
            </a:extLst>
          </p:cNvPr>
          <p:cNvSpPr txBox="1">
            <a:spLocks/>
          </p:cNvSpPr>
          <p:nvPr/>
        </p:nvSpPr>
        <p:spPr>
          <a:xfrm>
            <a:off x="-834278" y="5874077"/>
            <a:ext cx="7836274" cy="5652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 Endeavour  Resilience  Kindness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DD37B3EA-71A1-B7FD-932F-F81E8593E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8" y="270270"/>
            <a:ext cx="1204961" cy="6987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AD3FF7-E8A2-7B3F-C031-2C1684BD793E}"/>
              </a:ext>
            </a:extLst>
          </p:cNvPr>
          <p:cNvSpPr txBox="1">
            <a:spLocks/>
          </p:cNvSpPr>
          <p:nvPr/>
        </p:nvSpPr>
        <p:spPr>
          <a:xfrm rot="21246933">
            <a:off x="9749879" y="5920580"/>
            <a:ext cx="2564110" cy="4722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</a:rPr>
              <a:t>#Transforming lives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7C0DEA-E419-4C3F-8ADB-A6834012C1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137"/>
          <a:stretch/>
        </p:blipFill>
        <p:spPr>
          <a:xfrm>
            <a:off x="2738736" y="418681"/>
            <a:ext cx="9084706" cy="39833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34AB5A-D779-435F-A260-BFDA49550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736" y="4819923"/>
            <a:ext cx="7067913" cy="10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93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E34B2-2B73-211D-C3FB-499002AE5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BA65A-8A8D-FC1D-3E47-7FCCA1D27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728" y="619655"/>
            <a:ext cx="9897374" cy="1060061"/>
          </a:xfrm>
        </p:spPr>
        <p:txBody>
          <a:bodyPr/>
          <a:lstStyle/>
          <a:p>
            <a:r>
              <a:rPr lang="en-US" dirty="0"/>
              <a:t>Revision Strategies that work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2B13A-A2E5-74C3-679B-4A5C82816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92535"/>
            <a:ext cx="9144000" cy="3997952"/>
          </a:xfrm>
        </p:spPr>
        <p:txBody>
          <a:bodyPr>
            <a:normAutofit/>
          </a:bodyPr>
          <a:lstStyle/>
          <a:p>
            <a:r>
              <a:rPr lang="en-US" dirty="0"/>
              <a:t>Spaced retrieval vs cramming</a:t>
            </a:r>
          </a:p>
          <a:p>
            <a:r>
              <a:rPr lang="en-US" dirty="0"/>
              <a:t>Active Revision techniques:</a:t>
            </a:r>
          </a:p>
          <a:p>
            <a:r>
              <a:rPr lang="en-US" dirty="0"/>
              <a:t>Flashcards (Leitner system)</a:t>
            </a:r>
          </a:p>
          <a:p>
            <a:r>
              <a:rPr lang="en-US" dirty="0"/>
              <a:t>Self Quizzing</a:t>
            </a:r>
          </a:p>
          <a:p>
            <a:r>
              <a:rPr lang="en-US" dirty="0"/>
              <a:t>Blurting</a:t>
            </a:r>
          </a:p>
          <a:p>
            <a:r>
              <a:rPr lang="en-US" dirty="0"/>
              <a:t>Past Paper Practice</a:t>
            </a:r>
          </a:p>
          <a:p>
            <a:r>
              <a:rPr lang="en-US" dirty="0"/>
              <a:t>Teaching someone else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65321-518F-7172-E5E3-1C9392B7F687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73894" y="139132"/>
            <a:ext cx="1263262" cy="1217295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1E0D6382-5E48-CC97-1957-6B81E71AF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214374" y="162888"/>
            <a:ext cx="780708" cy="91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3FA87C-9DD2-C98D-8336-0CBFDF27F861}"/>
              </a:ext>
            </a:extLst>
          </p:cNvPr>
          <p:cNvSpPr txBox="1">
            <a:spLocks/>
          </p:cNvSpPr>
          <p:nvPr/>
        </p:nvSpPr>
        <p:spPr>
          <a:xfrm>
            <a:off x="-834278" y="5874077"/>
            <a:ext cx="7836274" cy="5652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 Endeavour  Resilience  Kindness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DD37B3EA-71A1-B7FD-932F-F81E8593E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8" y="270270"/>
            <a:ext cx="1204961" cy="6987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AD3FF7-E8A2-7B3F-C031-2C1684BD793E}"/>
              </a:ext>
            </a:extLst>
          </p:cNvPr>
          <p:cNvSpPr txBox="1">
            <a:spLocks/>
          </p:cNvSpPr>
          <p:nvPr/>
        </p:nvSpPr>
        <p:spPr>
          <a:xfrm rot="21246933">
            <a:off x="9749879" y="5920580"/>
            <a:ext cx="2564110" cy="4722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</a:rPr>
              <a:t>#Transforming lives</a:t>
            </a:r>
          </a:p>
        </p:txBody>
      </p:sp>
    </p:spTree>
    <p:extLst>
      <p:ext uri="{BB962C8B-B14F-4D97-AF65-F5344CB8AC3E}">
        <p14:creationId xmlns:p14="http://schemas.microsoft.com/office/powerpoint/2010/main" val="685646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Interleaving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224" y="2018347"/>
            <a:ext cx="8015143" cy="4656773"/>
          </a:xfrm>
          <a:prstGeom prst="rect">
            <a:avLst/>
          </a:prstGeom>
        </p:spPr>
      </p:pic>
      <p:sp>
        <p:nvSpPr>
          <p:cNvPr id="6" name="Cross 5"/>
          <p:cNvSpPr/>
          <p:nvPr/>
        </p:nvSpPr>
        <p:spPr>
          <a:xfrm rot="18729625">
            <a:off x="3764000" y="2081333"/>
            <a:ext cx="4482155" cy="4530798"/>
          </a:xfrm>
          <a:prstGeom prst="plus">
            <a:avLst>
              <a:gd name="adj" fmla="val 4076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2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6"/>
    </mc:Choice>
    <mc:Fallback xmlns="">
      <p:transition spd="slow" advTm="9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Interleaving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102" y="2055359"/>
            <a:ext cx="7985265" cy="4306253"/>
          </a:xfrm>
          <a:prstGeom prst="rect">
            <a:avLst/>
          </a:prstGeom>
        </p:spPr>
      </p:pic>
      <p:pic>
        <p:nvPicPr>
          <p:cNvPr id="6" name="Picture 2" descr="Image result for interwe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89" y="246084"/>
            <a:ext cx="3475900" cy="193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5"/>
    </mc:Choice>
    <mc:Fallback xmlns="">
      <p:transition spd="slow" advTm="717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E34B2-2B73-211D-C3FB-499002AE5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65321-518F-7172-E5E3-1C9392B7F687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73894" y="139132"/>
            <a:ext cx="1263262" cy="1217295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1E0D6382-5E48-CC97-1957-6B81E71AF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214374" y="162888"/>
            <a:ext cx="780708" cy="91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3FA87C-9DD2-C98D-8336-0CBFDF27F861}"/>
              </a:ext>
            </a:extLst>
          </p:cNvPr>
          <p:cNvSpPr txBox="1">
            <a:spLocks/>
          </p:cNvSpPr>
          <p:nvPr/>
        </p:nvSpPr>
        <p:spPr>
          <a:xfrm>
            <a:off x="-834278" y="5874077"/>
            <a:ext cx="7836274" cy="5652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 Endeavour  Resilience  Kindness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DD37B3EA-71A1-B7FD-932F-F81E8593E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8" y="270270"/>
            <a:ext cx="1204961" cy="6987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AD3FF7-E8A2-7B3F-C031-2C1684BD793E}"/>
              </a:ext>
            </a:extLst>
          </p:cNvPr>
          <p:cNvSpPr txBox="1">
            <a:spLocks/>
          </p:cNvSpPr>
          <p:nvPr/>
        </p:nvSpPr>
        <p:spPr>
          <a:xfrm rot="21246933">
            <a:off x="9749879" y="5920580"/>
            <a:ext cx="2564110" cy="4722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</a:rPr>
              <a:t>#Transforming lives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A19DC1-70CC-4A49-95B2-C489782E3AD1}"/>
              </a:ext>
            </a:extLst>
          </p:cNvPr>
          <p:cNvSpPr txBox="1">
            <a:spLocks/>
          </p:cNvSpPr>
          <p:nvPr/>
        </p:nvSpPr>
        <p:spPr>
          <a:xfrm>
            <a:off x="92476" y="1531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Flashcards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A5CC511-74A9-43F4-AC9A-AD7FF64E5B89}"/>
              </a:ext>
            </a:extLst>
          </p:cNvPr>
          <p:cNvSpPr txBox="1">
            <a:spLocks/>
          </p:cNvSpPr>
          <p:nvPr/>
        </p:nvSpPr>
        <p:spPr>
          <a:xfrm>
            <a:off x="208923" y="1690688"/>
            <a:ext cx="70362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Flashcards are a useful method of revision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Before you can start using flashcards you need to create them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On the one side write a question and on the back write the answers or draw a diagram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At a very simple level you can use the cards to test yourself or ask someone else to test you using the flashcards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59A007A7-FD1F-487F-8C9D-155081EBE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80" y="601138"/>
            <a:ext cx="4268586" cy="30820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853C23-5CFB-4858-BDCA-F97F2C818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77" y="3919162"/>
            <a:ext cx="4372289" cy="244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1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E34B2-2B73-211D-C3FB-499002AE5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65321-518F-7172-E5E3-1C9392B7F687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73894" y="139132"/>
            <a:ext cx="1263262" cy="1217295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1E0D6382-5E48-CC97-1957-6B81E71AF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214374" y="162888"/>
            <a:ext cx="780708" cy="91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3FA87C-9DD2-C98D-8336-0CBFDF27F861}"/>
              </a:ext>
            </a:extLst>
          </p:cNvPr>
          <p:cNvSpPr txBox="1">
            <a:spLocks/>
          </p:cNvSpPr>
          <p:nvPr/>
        </p:nvSpPr>
        <p:spPr>
          <a:xfrm>
            <a:off x="-834278" y="5874077"/>
            <a:ext cx="7836274" cy="5652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 Endeavour  Resilience  Kindness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DD37B3EA-71A1-B7FD-932F-F81E8593E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8" y="270270"/>
            <a:ext cx="1204961" cy="6987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AD3FF7-E8A2-7B3F-C031-2C1684BD793E}"/>
              </a:ext>
            </a:extLst>
          </p:cNvPr>
          <p:cNvSpPr txBox="1">
            <a:spLocks/>
          </p:cNvSpPr>
          <p:nvPr/>
        </p:nvSpPr>
        <p:spPr>
          <a:xfrm rot="21246933">
            <a:off x="9749879" y="5920580"/>
            <a:ext cx="2564110" cy="4722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</a:rPr>
              <a:t>#Transforming lives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4CACC6-83CA-4E39-BED8-819BA7C795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28" y="752908"/>
            <a:ext cx="10074952" cy="503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34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CB0FB-F56B-A914-3309-A806C84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FD9B-151D-66F3-DE92-8702DA0F3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728" y="804605"/>
            <a:ext cx="9897374" cy="1077314"/>
          </a:xfrm>
        </p:spPr>
        <p:txBody>
          <a:bodyPr>
            <a:noAutofit/>
          </a:bodyPr>
          <a:lstStyle/>
          <a:p>
            <a:r>
              <a:rPr lang="en-US" sz="4800" dirty="0"/>
              <a:t>How can parents/</a:t>
            </a:r>
            <a:r>
              <a:rPr lang="en-US" sz="4800" dirty="0" err="1"/>
              <a:t>carers</a:t>
            </a:r>
            <a:r>
              <a:rPr lang="en-US" sz="4800" dirty="0"/>
              <a:t> support at home?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46A53-21AE-512E-33DF-3B20F74E5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62021"/>
            <a:ext cx="9144000" cy="3095779"/>
          </a:xfrm>
        </p:spPr>
        <p:txBody>
          <a:bodyPr>
            <a:normAutofit/>
          </a:bodyPr>
          <a:lstStyle/>
          <a:p>
            <a:r>
              <a:rPr lang="en-US" sz="3200" dirty="0"/>
              <a:t>Create routines and a quiet study space</a:t>
            </a:r>
          </a:p>
          <a:p>
            <a:r>
              <a:rPr lang="en-US" sz="3200" dirty="0"/>
              <a:t>Monitor wellbeing and sleep</a:t>
            </a:r>
          </a:p>
          <a:p>
            <a:r>
              <a:rPr lang="en-US" sz="3200" dirty="0"/>
              <a:t>Ask questions (use flashcards with them)</a:t>
            </a:r>
          </a:p>
          <a:p>
            <a:r>
              <a:rPr lang="en-US" sz="3200" dirty="0"/>
              <a:t>Help stick to revision timetables</a:t>
            </a:r>
          </a:p>
          <a:p>
            <a:r>
              <a:rPr lang="en-US" sz="3200" dirty="0"/>
              <a:t>Keep communication open without pressure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F4B3D-0C7D-43F4-24DE-116244AA44B2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73894" y="139132"/>
            <a:ext cx="1263262" cy="1217295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A4E481EC-248F-543B-44FD-351F5E05D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214374" y="162888"/>
            <a:ext cx="780708" cy="91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33F210-1F43-7A71-DCC9-7CFE87D0B5A3}"/>
              </a:ext>
            </a:extLst>
          </p:cNvPr>
          <p:cNvSpPr txBox="1">
            <a:spLocks/>
          </p:cNvSpPr>
          <p:nvPr/>
        </p:nvSpPr>
        <p:spPr>
          <a:xfrm>
            <a:off x="-834278" y="5874077"/>
            <a:ext cx="7836274" cy="5652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 Endeavour  Resilience  Kindness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B5398370-5981-7187-3574-FDA1D680D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8" y="270270"/>
            <a:ext cx="1204961" cy="6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85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CB0FB-F56B-A914-3309-A806C84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8F4B3D-0C7D-43F4-24DE-116244AA44B2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73894" y="139132"/>
            <a:ext cx="1263262" cy="1217295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A4E481EC-248F-543B-44FD-351F5E05D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214374" y="162888"/>
            <a:ext cx="780708" cy="91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33F210-1F43-7A71-DCC9-7CFE87D0B5A3}"/>
              </a:ext>
            </a:extLst>
          </p:cNvPr>
          <p:cNvSpPr txBox="1">
            <a:spLocks/>
          </p:cNvSpPr>
          <p:nvPr/>
        </p:nvSpPr>
        <p:spPr>
          <a:xfrm>
            <a:off x="-834278" y="5874077"/>
            <a:ext cx="7836274" cy="5652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 Endeavour  Resilience  Kindness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B5398370-5981-7187-3574-FDA1D680D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8" y="270270"/>
            <a:ext cx="1204961" cy="698770"/>
          </a:xfrm>
          <a:prstGeom prst="rect">
            <a:avLst/>
          </a:prstGeom>
        </p:spPr>
      </p:pic>
      <p:pic>
        <p:nvPicPr>
          <p:cNvPr id="10" name="Shape 92">
            <a:extLst>
              <a:ext uri="{FF2B5EF4-FFF2-40B4-BE49-F238E27FC236}">
                <a16:creationId xmlns:a16="http://schemas.microsoft.com/office/drawing/2014/main" id="{F9EC9BDF-D662-401C-BDD4-6E277A8FAAB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941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ight Arrow 1">
            <a:extLst>
              <a:ext uri="{FF2B5EF4-FFF2-40B4-BE49-F238E27FC236}">
                <a16:creationId xmlns:a16="http://schemas.microsoft.com/office/drawing/2014/main" id="{A9E65DCE-CBDF-4414-861D-CB622869AF1E}"/>
              </a:ext>
            </a:extLst>
          </p:cNvPr>
          <p:cNvSpPr/>
          <p:nvPr/>
        </p:nvSpPr>
        <p:spPr>
          <a:xfrm rot="10800000">
            <a:off x="4782834" y="3949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2" name="Right Arrow 5">
            <a:extLst>
              <a:ext uri="{FF2B5EF4-FFF2-40B4-BE49-F238E27FC236}">
                <a16:creationId xmlns:a16="http://schemas.microsoft.com/office/drawing/2014/main" id="{F480411C-6C35-402E-9EF7-C51DBFB4C296}"/>
              </a:ext>
            </a:extLst>
          </p:cNvPr>
          <p:cNvSpPr/>
          <p:nvPr/>
        </p:nvSpPr>
        <p:spPr>
          <a:xfrm rot="10800000">
            <a:off x="4775621" y="14202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3" name="Right Arrow 6">
            <a:extLst>
              <a:ext uri="{FF2B5EF4-FFF2-40B4-BE49-F238E27FC236}">
                <a16:creationId xmlns:a16="http://schemas.microsoft.com/office/drawing/2014/main" id="{06AF7E7A-D667-4544-9464-9DBEAC1C8111}"/>
              </a:ext>
            </a:extLst>
          </p:cNvPr>
          <p:cNvSpPr/>
          <p:nvPr/>
        </p:nvSpPr>
        <p:spPr>
          <a:xfrm rot="10800000">
            <a:off x="4782834" y="53314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4" name="Right Arrow 7">
            <a:extLst>
              <a:ext uri="{FF2B5EF4-FFF2-40B4-BE49-F238E27FC236}">
                <a16:creationId xmlns:a16="http://schemas.microsoft.com/office/drawing/2014/main" id="{6A280F6C-2B82-4020-AC83-3276A4A61177}"/>
              </a:ext>
            </a:extLst>
          </p:cNvPr>
          <p:cNvSpPr/>
          <p:nvPr/>
        </p:nvSpPr>
        <p:spPr>
          <a:xfrm rot="10800000">
            <a:off x="4775622" y="39791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B177D7-2427-40E1-9E86-5C6CBF78940C}"/>
              </a:ext>
            </a:extLst>
          </p:cNvPr>
          <p:cNvSpPr/>
          <p:nvPr/>
        </p:nvSpPr>
        <p:spPr>
          <a:xfrm>
            <a:off x="5925016" y="264092"/>
            <a:ext cx="4739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  <a:rtl val="0"/>
              </a:rPr>
              <a:t>GCSE Results Day. What will it look like when you reach the peak?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D5B2E3-BFC7-4C1D-975B-74966F157549}"/>
              </a:ext>
            </a:extLst>
          </p:cNvPr>
          <p:cNvSpPr/>
          <p:nvPr/>
        </p:nvSpPr>
        <p:spPr>
          <a:xfrm>
            <a:off x="5925015" y="1410463"/>
            <a:ext cx="1742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  <a:rtl val="0"/>
              </a:rPr>
              <a:t>Exams begin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16341F-3E49-470B-BC21-B59485473486}"/>
              </a:ext>
            </a:extLst>
          </p:cNvPr>
          <p:cNvSpPr/>
          <p:nvPr/>
        </p:nvSpPr>
        <p:spPr>
          <a:xfrm>
            <a:off x="5925015" y="386748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  <a:rtl val="0"/>
              </a:rPr>
              <a:t>Mock exams - Evaluate your progress. What do you need to help you succeed?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96C39E-4053-476E-A15D-881BFFA61254}"/>
              </a:ext>
            </a:extLst>
          </p:cNvPr>
          <p:cNvSpPr/>
          <p:nvPr/>
        </p:nvSpPr>
        <p:spPr>
          <a:xfrm>
            <a:off x="5928621" y="460785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19" name="Right Arrow 12">
            <a:extLst>
              <a:ext uri="{FF2B5EF4-FFF2-40B4-BE49-F238E27FC236}">
                <a16:creationId xmlns:a16="http://schemas.microsoft.com/office/drawing/2014/main" id="{6CE7614F-C586-46ED-B919-CFEE699E600C}"/>
              </a:ext>
            </a:extLst>
          </p:cNvPr>
          <p:cNvSpPr/>
          <p:nvPr/>
        </p:nvSpPr>
        <p:spPr>
          <a:xfrm rot="10800000">
            <a:off x="4775621" y="22731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kern="0">
              <a:solidFill>
                <a:srgbClr val="FFFFFF"/>
              </a:solidFill>
              <a:sym typeface="Arial"/>
              <a:rtl val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437931-022A-4F75-9FDB-E19FCB1AAD77}"/>
              </a:ext>
            </a:extLst>
          </p:cNvPr>
          <p:cNvSpPr/>
          <p:nvPr/>
        </p:nvSpPr>
        <p:spPr>
          <a:xfrm>
            <a:off x="5925015" y="209610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  <a:rtl val="0"/>
              </a:rPr>
              <a:t>Evaluate your progress. What interventions do you need to help you make that final push to the summit?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D9F1841-FD24-4C15-966C-2A65180C5A75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54844" y="263951"/>
            <a:ext cx="1263262" cy="121729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B4A2F79-36B2-44EF-BE61-A010FC6937BE}"/>
              </a:ext>
            </a:extLst>
          </p:cNvPr>
          <p:cNvSpPr/>
          <p:nvPr/>
        </p:nvSpPr>
        <p:spPr>
          <a:xfrm>
            <a:off x="5925015" y="518791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  <a:sym typeface="Arial"/>
                <a:rtl val="0"/>
              </a:rPr>
              <a:t>What is your current position? How are you going to move forwards?</a:t>
            </a:r>
          </a:p>
        </p:txBody>
      </p:sp>
    </p:spTree>
    <p:extLst>
      <p:ext uri="{BB962C8B-B14F-4D97-AF65-F5344CB8AC3E}">
        <p14:creationId xmlns:p14="http://schemas.microsoft.com/office/powerpoint/2010/main" val="1737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7" grpId="0"/>
      <p:bldP spid="19" grpId="0" animBg="1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E2F01-E049-4354-74B0-1957BF0D6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21F891-4BE2-1A7A-FA51-9E961D8061B8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>
            <a:off x="19050" y="0"/>
            <a:ext cx="3428238" cy="685800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9010582E-2219-63EA-4058-71E81DF85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1541795" y="137948"/>
            <a:ext cx="671441" cy="7856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415E23-147F-6889-46D9-49E1FFEC22CA}"/>
              </a:ext>
            </a:extLst>
          </p:cNvPr>
          <p:cNvSpPr txBox="1">
            <a:spLocks/>
          </p:cNvSpPr>
          <p:nvPr/>
        </p:nvSpPr>
        <p:spPr>
          <a:xfrm>
            <a:off x="1105445" y="876114"/>
            <a:ext cx="1544140" cy="16952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</a:p>
          <a:p>
            <a:pPr>
              <a:lnSpc>
                <a:spcPct val="170000"/>
              </a:lnSpc>
            </a:pPr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Endeavour </a:t>
            </a:r>
          </a:p>
          <a:p>
            <a:pPr>
              <a:lnSpc>
                <a:spcPct val="170000"/>
              </a:lnSpc>
            </a:pPr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Resilience </a:t>
            </a:r>
          </a:p>
          <a:p>
            <a:pPr>
              <a:lnSpc>
                <a:spcPct val="170000"/>
              </a:lnSpc>
            </a:pPr>
            <a:r>
              <a:rPr lang="en-GB" sz="32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Kindness</a:t>
            </a:r>
            <a:endParaRPr lang="en-GB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B9A88A3D-B5CB-C03A-5E19-AF3581F72495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01" y="2817586"/>
            <a:ext cx="960135" cy="5567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29895E-EB5A-42C5-8AAB-C2DD755A1B29}"/>
              </a:ext>
            </a:extLst>
          </p:cNvPr>
          <p:cNvSpPr/>
          <p:nvPr/>
        </p:nvSpPr>
        <p:spPr>
          <a:xfrm>
            <a:off x="3639308" y="127563"/>
            <a:ext cx="7447243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Sunset Sessions Start Monday 13</a:t>
            </a:r>
            <a:r>
              <a:rPr lang="en-US" baseline="30000" dirty="0"/>
              <a:t>th</a:t>
            </a:r>
            <a:r>
              <a:rPr lang="en-US" dirty="0"/>
              <a:t> October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11C74C-916D-4211-9327-2F8BA85DEB8E}"/>
              </a:ext>
            </a:extLst>
          </p:cNvPr>
          <p:cNvSpPr/>
          <p:nvPr/>
        </p:nvSpPr>
        <p:spPr>
          <a:xfrm>
            <a:off x="3639308" y="989756"/>
            <a:ext cx="7447243" cy="8138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Mock Exams Start Monday 17</a:t>
            </a:r>
            <a:r>
              <a:rPr lang="en-US" baseline="30000" dirty="0"/>
              <a:t>th</a:t>
            </a:r>
            <a:r>
              <a:rPr lang="en-US" dirty="0"/>
              <a:t> November (2 weeks and 1day)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1A08BE-48AB-4112-8782-C14710F8CE91}"/>
              </a:ext>
            </a:extLst>
          </p:cNvPr>
          <p:cNvSpPr/>
          <p:nvPr/>
        </p:nvSpPr>
        <p:spPr>
          <a:xfrm>
            <a:off x="3639308" y="1867970"/>
            <a:ext cx="7447243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December Y11 Parents Evening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B6A1A9-32AE-423D-B5C0-1E38C9373117}"/>
              </a:ext>
            </a:extLst>
          </p:cNvPr>
          <p:cNvSpPr/>
          <p:nvPr/>
        </p:nvSpPr>
        <p:spPr>
          <a:xfrm>
            <a:off x="3639307" y="2746184"/>
            <a:ext cx="7447243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Turbo Week w/b 15</a:t>
            </a:r>
            <a:r>
              <a:rPr lang="en-US" baseline="30000" dirty="0"/>
              <a:t>th</a:t>
            </a:r>
            <a:r>
              <a:rPr lang="en-US" dirty="0"/>
              <a:t> December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1C6DCC-3EBA-4446-81BA-302592026B08}"/>
              </a:ext>
            </a:extLst>
          </p:cNvPr>
          <p:cNvSpPr/>
          <p:nvPr/>
        </p:nvSpPr>
        <p:spPr>
          <a:xfrm>
            <a:off x="3639307" y="3624398"/>
            <a:ext cx="7447243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January BTEC Sport External Exam (8/1/26) and Drama Assessment (Date TBC)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954631-6563-46AD-A2E6-43D3F458BF5F}"/>
              </a:ext>
            </a:extLst>
          </p:cNvPr>
          <p:cNvSpPr/>
          <p:nvPr/>
        </p:nvSpPr>
        <p:spPr>
          <a:xfrm>
            <a:off x="3639306" y="4505011"/>
            <a:ext cx="7447243" cy="8138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Mock Exams 2 Monday 9</a:t>
            </a:r>
            <a:r>
              <a:rPr lang="en-US" baseline="30000" dirty="0"/>
              <a:t>th</a:t>
            </a:r>
            <a:r>
              <a:rPr lang="en-US" dirty="0"/>
              <a:t> February 2026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38368A-CA19-4D70-98C6-E5D154314886}"/>
              </a:ext>
            </a:extLst>
          </p:cNvPr>
          <p:cNvSpPr/>
          <p:nvPr/>
        </p:nvSpPr>
        <p:spPr>
          <a:xfrm>
            <a:off x="3654546" y="5423886"/>
            <a:ext cx="7447243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GCSE Exams Start 1</a:t>
            </a:r>
            <a:r>
              <a:rPr lang="en-US" baseline="30000" dirty="0"/>
              <a:t>st</a:t>
            </a:r>
            <a:r>
              <a:rPr lang="en-US" dirty="0"/>
              <a:t> May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09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CB0FB-F56B-A914-3309-A806C84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8F4B3D-0C7D-43F4-24DE-116244AA44B2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73894" y="139132"/>
            <a:ext cx="1263262" cy="1217295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A4E481EC-248F-543B-44FD-351F5E05D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214374" y="162888"/>
            <a:ext cx="780708" cy="91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33F210-1F43-7A71-DCC9-7CFE87D0B5A3}"/>
              </a:ext>
            </a:extLst>
          </p:cNvPr>
          <p:cNvSpPr txBox="1">
            <a:spLocks/>
          </p:cNvSpPr>
          <p:nvPr/>
        </p:nvSpPr>
        <p:spPr>
          <a:xfrm>
            <a:off x="-834278" y="5874077"/>
            <a:ext cx="7836274" cy="5652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 Endeavour  Resilience  Kindness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B5398370-5981-7187-3574-FDA1D680D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8" y="270270"/>
            <a:ext cx="1204961" cy="6987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9E2F16-0C16-4485-9E55-5F94DCB3C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376" y="162888"/>
            <a:ext cx="7726008" cy="572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8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CB0FB-F56B-A914-3309-A806C84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8F4B3D-0C7D-43F4-24DE-116244AA44B2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73894" y="139132"/>
            <a:ext cx="1263262" cy="1217295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A4E481EC-248F-543B-44FD-351F5E05D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214374" y="162888"/>
            <a:ext cx="780708" cy="91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33F210-1F43-7A71-DCC9-7CFE87D0B5A3}"/>
              </a:ext>
            </a:extLst>
          </p:cNvPr>
          <p:cNvSpPr txBox="1">
            <a:spLocks/>
          </p:cNvSpPr>
          <p:nvPr/>
        </p:nvSpPr>
        <p:spPr>
          <a:xfrm>
            <a:off x="-834278" y="5874077"/>
            <a:ext cx="7836274" cy="5652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 Endeavour  Resilience  Kindness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B5398370-5981-7187-3574-FDA1D680D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8" y="270270"/>
            <a:ext cx="1204961" cy="6987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007993-FE26-416F-A6FE-A2FF105F6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140" y="150692"/>
            <a:ext cx="8805815" cy="57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1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CB0FB-F56B-A914-3309-A806C84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FD9B-151D-66F3-DE92-8702DA0F3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728" y="4118055"/>
            <a:ext cx="9897374" cy="1077314"/>
          </a:xfrm>
        </p:spPr>
        <p:txBody>
          <a:bodyPr>
            <a:normAutofit fontScale="90000"/>
          </a:bodyPr>
          <a:lstStyle/>
          <a:p>
            <a:r>
              <a:rPr lang="en-US" dirty="0"/>
              <a:t>Why are GCSE’s important?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College</a:t>
            </a:r>
            <a:br>
              <a:rPr lang="en-US" dirty="0"/>
            </a:b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Form</a:t>
            </a:r>
            <a:br>
              <a:rPr lang="en-US" dirty="0"/>
            </a:br>
            <a:r>
              <a:rPr lang="en-US" dirty="0"/>
              <a:t>Apprenticeships</a:t>
            </a:r>
            <a:br>
              <a:rPr lang="en-US" dirty="0"/>
            </a:br>
            <a:r>
              <a:rPr lang="en-US" dirty="0"/>
              <a:t>Vocational courses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F4B3D-0C7D-43F4-24DE-116244AA44B2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73894" y="139132"/>
            <a:ext cx="1263262" cy="1217295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A4E481EC-248F-543B-44FD-351F5E05D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214374" y="162888"/>
            <a:ext cx="780708" cy="91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33F210-1F43-7A71-DCC9-7CFE87D0B5A3}"/>
              </a:ext>
            </a:extLst>
          </p:cNvPr>
          <p:cNvSpPr txBox="1">
            <a:spLocks/>
          </p:cNvSpPr>
          <p:nvPr/>
        </p:nvSpPr>
        <p:spPr>
          <a:xfrm>
            <a:off x="-834278" y="5874077"/>
            <a:ext cx="7836274" cy="5652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 Endeavour  Resilience  Kindness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B5398370-5981-7187-3574-FDA1D680D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8" y="270270"/>
            <a:ext cx="1204961" cy="6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0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CB0FB-F56B-A914-3309-A806C84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FD9B-151D-66F3-DE92-8702DA0F3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728" y="804605"/>
            <a:ext cx="9897374" cy="1077314"/>
          </a:xfrm>
        </p:spPr>
        <p:txBody>
          <a:bodyPr/>
          <a:lstStyle/>
          <a:p>
            <a:r>
              <a:rPr lang="en-US" dirty="0"/>
              <a:t>What it will take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F4B3D-0C7D-43F4-24DE-116244AA44B2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73894" y="139132"/>
            <a:ext cx="1263262" cy="1217295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A4E481EC-248F-543B-44FD-351F5E05D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214374" y="162888"/>
            <a:ext cx="780708" cy="91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33F210-1F43-7A71-DCC9-7CFE87D0B5A3}"/>
              </a:ext>
            </a:extLst>
          </p:cNvPr>
          <p:cNvSpPr txBox="1">
            <a:spLocks/>
          </p:cNvSpPr>
          <p:nvPr/>
        </p:nvSpPr>
        <p:spPr>
          <a:xfrm>
            <a:off x="-834278" y="5874077"/>
            <a:ext cx="7836274" cy="5652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 Endeavour  Resilience  Kindness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B5398370-5981-7187-3574-FDA1D680D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8" y="270270"/>
            <a:ext cx="1204961" cy="698770"/>
          </a:xfrm>
          <a:prstGeom prst="rect">
            <a:avLst/>
          </a:prstGeom>
        </p:spPr>
      </p:pic>
      <p:graphicFrame>
        <p:nvGraphicFramePr>
          <p:cNvPr id="10" name="Rectangle 1">
            <a:extLst>
              <a:ext uri="{FF2B5EF4-FFF2-40B4-BE49-F238E27FC236}">
                <a16:creationId xmlns:a16="http://schemas.microsoft.com/office/drawing/2014/main" id="{F6AA2168-8289-4C5D-A709-67C5F570CF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40787"/>
              </p:ext>
            </p:extLst>
          </p:nvPr>
        </p:nvGraphicFramePr>
        <p:xfrm>
          <a:off x="1411860" y="2015780"/>
          <a:ext cx="10039472" cy="3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8081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CB0FB-F56B-A914-3309-A806C84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FD9B-151D-66F3-DE92-8702DA0F3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6916" y="1759661"/>
            <a:ext cx="4646990" cy="1077314"/>
          </a:xfrm>
        </p:spPr>
        <p:txBody>
          <a:bodyPr>
            <a:normAutofit fontScale="90000"/>
          </a:bodyPr>
          <a:lstStyle/>
          <a:p>
            <a:r>
              <a:rPr lang="en-US" dirty="0"/>
              <a:t>Attendance</a:t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F4B3D-0C7D-43F4-24DE-116244AA44B2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73894" y="139132"/>
            <a:ext cx="1263262" cy="1217295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A4E481EC-248F-543B-44FD-351F5E05D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214374" y="162888"/>
            <a:ext cx="780708" cy="91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33F210-1F43-7A71-DCC9-7CFE87D0B5A3}"/>
              </a:ext>
            </a:extLst>
          </p:cNvPr>
          <p:cNvSpPr txBox="1">
            <a:spLocks/>
          </p:cNvSpPr>
          <p:nvPr/>
        </p:nvSpPr>
        <p:spPr>
          <a:xfrm>
            <a:off x="-834278" y="5874077"/>
            <a:ext cx="7836274" cy="5652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 Endeavour  Resilience  Kindness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B5398370-5981-7187-3574-FDA1D680D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8" y="270270"/>
            <a:ext cx="1204961" cy="69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B35507-840E-4B32-B2F6-90F78FB21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364" y="162888"/>
            <a:ext cx="6919346" cy="55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2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CB0FB-F56B-A914-3309-A806C84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FD9B-151D-66F3-DE92-8702DA0F3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248" y="2796542"/>
            <a:ext cx="9897374" cy="1077314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 available within school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Pastoral support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F4B3D-0C7D-43F4-24DE-116244AA44B2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1" b="26226"/>
          <a:stretch>
            <a:fillRect/>
          </a:stretch>
        </p:blipFill>
        <p:spPr>
          <a:xfrm rot="16200000">
            <a:off x="5473894" y="139132"/>
            <a:ext cx="1263262" cy="12172950"/>
          </a:xfrm>
          <a:prstGeom prst="rect">
            <a:avLst/>
          </a:prstGeom>
        </p:spPr>
      </p:pic>
      <p:pic>
        <p:nvPicPr>
          <p:cNvPr id="5" name="Picture 4" descr="A logo with a bear and a snake&#10;&#10;AI-generated content may be incorrect.">
            <a:extLst>
              <a:ext uri="{FF2B5EF4-FFF2-40B4-BE49-F238E27FC236}">
                <a16:creationId xmlns:a16="http://schemas.microsoft.com/office/drawing/2014/main" id="{A4E481EC-248F-543B-44FD-351F5E05D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r="24618" b="29055"/>
          <a:stretch>
            <a:fillRect/>
          </a:stretch>
        </p:blipFill>
        <p:spPr>
          <a:xfrm>
            <a:off x="214374" y="162888"/>
            <a:ext cx="780708" cy="9135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33F210-1F43-7A71-DCC9-7CFE87D0B5A3}"/>
              </a:ext>
            </a:extLst>
          </p:cNvPr>
          <p:cNvSpPr txBox="1">
            <a:spLocks/>
          </p:cNvSpPr>
          <p:nvPr/>
        </p:nvSpPr>
        <p:spPr>
          <a:xfrm>
            <a:off x="-834278" y="5874077"/>
            <a:ext cx="7836274" cy="5652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</a:rPr>
              <a:t>Pride </a:t>
            </a:r>
            <a:r>
              <a:rPr lang="en-GB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 Endeavour  Resilience  Kindness</a:t>
            </a:r>
            <a:endParaRPr lang="en-GB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B5398370-5981-7187-3574-FDA1D680D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48" y="270270"/>
            <a:ext cx="1204961" cy="6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751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BD5BAC2-4F0D-4769-BB79-5EF8AAD62FB3}" vid="{DD7329D5-D2BB-4DD0-9E84-C86E820916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TQEA Standard with Values (2)</Template>
  <TotalTime>156</TotalTime>
  <Words>646</Words>
  <Application>Microsoft Office PowerPoint</Application>
  <PresentationFormat>Widescreen</PresentationFormat>
  <Paragraphs>110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Century Gothic</vt:lpstr>
      <vt:lpstr>Comic Sans MS</vt:lpstr>
      <vt:lpstr>Georgia</vt:lpstr>
      <vt:lpstr>Office Theme</vt:lpstr>
      <vt:lpstr>Y11 GCSE Success Evening 2025</vt:lpstr>
      <vt:lpstr>Understanding the Year Ahead</vt:lpstr>
      <vt:lpstr>PowerPoint Presentation</vt:lpstr>
      <vt:lpstr>PowerPoint Presentation</vt:lpstr>
      <vt:lpstr>PowerPoint Presentation</vt:lpstr>
      <vt:lpstr>Why are GCSE’s important?  College 6th Form Apprenticeships Vocational courses </vt:lpstr>
      <vt:lpstr>What it will take</vt:lpstr>
      <vt:lpstr>Attendance  </vt:lpstr>
      <vt:lpstr>Support available within school  Pastoral support </vt:lpstr>
      <vt:lpstr>How we are going to support you: 1. Supercharge</vt:lpstr>
      <vt:lpstr>2. Prep small group </vt:lpstr>
      <vt:lpstr>How we are going to support you: 3. Sunset Sessions</vt:lpstr>
      <vt:lpstr>PowerPoint Presentation</vt:lpstr>
      <vt:lpstr>Resources – Mock Exam Handbook</vt:lpstr>
      <vt:lpstr>Resources – Mock Exam Handbook</vt:lpstr>
      <vt:lpstr>What should you being doing at home?</vt:lpstr>
      <vt:lpstr>Revision is key</vt:lpstr>
      <vt:lpstr>PowerPoint Presentation</vt:lpstr>
      <vt:lpstr>Create a space to revise</vt:lpstr>
      <vt:lpstr>PowerPoint Presentation</vt:lpstr>
      <vt:lpstr>Revision Strategies that work</vt:lpstr>
      <vt:lpstr>Interleaving</vt:lpstr>
      <vt:lpstr>Interleaving</vt:lpstr>
      <vt:lpstr>PowerPoint Presentation</vt:lpstr>
      <vt:lpstr>PowerPoint Presentation</vt:lpstr>
      <vt:lpstr>How can parents/carers support at home?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Y11 GCSE Success Evening 2025</dc:title>
  <dc:creator>Rhiannon Arnold (Staff - The Queen Elizabeth Academy)</dc:creator>
  <cp:lastModifiedBy>Rhiannon</cp:lastModifiedBy>
  <cp:revision>14</cp:revision>
  <dcterms:created xsi:type="dcterms:W3CDTF">2025-10-06T18:35:58Z</dcterms:created>
  <dcterms:modified xsi:type="dcterms:W3CDTF">2026-03-22T19:21:48Z</dcterms:modified>
</cp:coreProperties>
</file>